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3.xml" ContentType="application/vnd.openxmlformats-officedocument.presentationml.notesSlide+xml"/>
  <Override PartName="/ppt/ink/ink4.xml" ContentType="application/inkml+xml"/>
  <Override PartName="/ppt/notesSlides/notesSlide14.xml" ContentType="application/vnd.openxmlformats-officedocument.presentationml.notesSlide+xml"/>
  <Override PartName="/ppt/ink/ink5.xml" ContentType="application/inkml+xml"/>
  <Override PartName="/ppt/notesSlides/notesSlide15.xml" ContentType="application/vnd.openxmlformats-officedocument.presentationml.notesSlide+xml"/>
  <Override PartName="/ppt/ink/ink6.xml" ContentType="application/inkml+xml"/>
  <Override PartName="/ppt/notesSlides/notesSlide16.xml" ContentType="application/vnd.openxmlformats-officedocument.presentationml.notesSlide+xml"/>
  <Override PartName="/ppt/ink/ink7.xml" ContentType="application/inkml+xml"/>
  <Override PartName="/ppt/notesSlides/notesSlide17.xml" ContentType="application/vnd.openxmlformats-officedocument.presentationml.notesSlide+xml"/>
  <Override PartName="/ppt/ink/ink8.xml" ContentType="application/inkml+xml"/>
  <Override PartName="/ppt/notesSlides/notesSlide18.xml" ContentType="application/vnd.openxmlformats-officedocument.presentationml.notesSlide+xml"/>
  <Override PartName="/ppt/ink/ink9.xml" ContentType="application/inkml+xml"/>
  <Override PartName="/ppt/notesSlides/notesSlide19.xml" ContentType="application/vnd.openxmlformats-officedocument.presentationml.notesSlide+xml"/>
  <Override PartName="/ppt/ink/ink10.xml" ContentType="application/inkml+xml"/>
  <Override PartName="/ppt/notesSlides/notesSlide20.xml" ContentType="application/vnd.openxmlformats-officedocument.presentationml.notesSlide+xml"/>
  <Override PartName="/ppt/ink/ink11.xml" ContentType="application/inkml+xml"/>
  <Override PartName="/ppt/notesSlides/notesSlide21.xml" ContentType="application/vnd.openxmlformats-officedocument.presentationml.notesSlide+xml"/>
  <Override PartName="/ppt/ink/ink12.xml" ContentType="application/inkml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1" r:id="rId3"/>
  </p:sldMasterIdLst>
  <p:notesMasterIdLst>
    <p:notesMasterId r:id="rId42"/>
  </p:notesMasterIdLst>
  <p:sldIdLst>
    <p:sldId id="365" r:id="rId4"/>
    <p:sldId id="286" r:id="rId5"/>
    <p:sldId id="408" r:id="rId6"/>
    <p:sldId id="2562" r:id="rId7"/>
    <p:sldId id="2563" r:id="rId8"/>
    <p:sldId id="2564" r:id="rId9"/>
    <p:sldId id="2565" r:id="rId10"/>
    <p:sldId id="2566" r:id="rId11"/>
    <p:sldId id="2622" r:id="rId12"/>
    <p:sldId id="2567" r:id="rId13"/>
    <p:sldId id="287" r:id="rId14"/>
    <p:sldId id="293" r:id="rId15"/>
    <p:sldId id="398" r:id="rId16"/>
    <p:sldId id="399" r:id="rId17"/>
    <p:sldId id="400" r:id="rId18"/>
    <p:sldId id="323" r:id="rId19"/>
    <p:sldId id="403" r:id="rId20"/>
    <p:sldId id="401" r:id="rId21"/>
    <p:sldId id="374" r:id="rId22"/>
    <p:sldId id="402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92" r:id="rId32"/>
    <p:sldId id="2572" r:id="rId33"/>
    <p:sldId id="2568" r:id="rId34"/>
    <p:sldId id="2571" r:id="rId35"/>
    <p:sldId id="2573" r:id="rId36"/>
    <p:sldId id="2574" r:id="rId37"/>
    <p:sldId id="2575" r:id="rId38"/>
    <p:sldId id="395" r:id="rId39"/>
    <p:sldId id="390" r:id="rId40"/>
    <p:sldId id="3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5CA69A-BC11-462D-A38C-A8F843ED970C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AAA9EA4-9ADD-452F-AEEC-557660E6F6AD}">
      <dgm:prSet/>
      <dgm:spPr>
        <a:solidFill>
          <a:srgbClr val="154406"/>
        </a:solidFill>
        <a:ln>
          <a:noFill/>
        </a:ln>
      </dgm:spPr>
      <dgm:t>
        <a:bodyPr/>
        <a:lstStyle/>
        <a:p>
          <a:pPr>
            <a:defRPr b="1"/>
          </a:pPr>
          <a:r>
            <a:rPr lang="en-GB" dirty="0">
              <a:solidFill>
                <a:srgbClr val="E8EEF1"/>
              </a:solidFill>
              <a:latin typeface="Montserrat SemiBold" panose="00000700000000000000" pitchFamily="2" charset="0"/>
            </a:rPr>
            <a:t>Why?</a:t>
          </a:r>
          <a:endParaRPr lang="en-US" dirty="0">
            <a:solidFill>
              <a:srgbClr val="E8EEF1"/>
            </a:solidFill>
            <a:latin typeface="Montserrat SemiBold" panose="00000700000000000000" pitchFamily="2" charset="0"/>
          </a:endParaRPr>
        </a:p>
      </dgm:t>
    </dgm:pt>
    <dgm:pt modelId="{CD71B8A7-9C3D-4E53-9D8F-92BBDF4D9C7C}" type="parTrans" cxnId="{0776A1A9-47DF-480F-96D7-29494C600895}">
      <dgm:prSet/>
      <dgm:spPr/>
      <dgm:t>
        <a:bodyPr/>
        <a:lstStyle/>
        <a:p>
          <a:endParaRPr lang="en-US"/>
        </a:p>
      </dgm:t>
    </dgm:pt>
    <dgm:pt modelId="{3840B172-3428-48B2-AAE3-5919120E99D0}" type="sibTrans" cxnId="{0776A1A9-47DF-480F-96D7-29494C600895}">
      <dgm:prSet/>
      <dgm:spPr/>
      <dgm:t>
        <a:bodyPr/>
        <a:lstStyle/>
        <a:p>
          <a:endParaRPr lang="en-US"/>
        </a:p>
      </dgm:t>
    </dgm:pt>
    <dgm:pt modelId="{01E5E1B8-8D19-4203-A23A-E0F44EC01075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Sustainable and Inclusive Growth Commission Report 2022 recommendations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C7923E6-3C72-452E-A8C3-BC26E2654308}" type="parTrans" cxnId="{9301CF87-EA50-4D3A-A0FA-8E25E9FB3070}">
      <dgm:prSet/>
      <dgm:spPr/>
      <dgm:t>
        <a:bodyPr/>
        <a:lstStyle/>
        <a:p>
          <a:endParaRPr lang="en-US"/>
        </a:p>
      </dgm:t>
    </dgm:pt>
    <dgm:pt modelId="{68C799B1-6D17-4A9E-AE76-4200F6344737}" type="sibTrans" cxnId="{9301CF87-EA50-4D3A-A0FA-8E25E9FB3070}">
      <dgm:prSet/>
      <dgm:spPr/>
      <dgm:t>
        <a:bodyPr/>
        <a:lstStyle/>
        <a:p>
          <a:endParaRPr lang="en-US"/>
        </a:p>
      </dgm:t>
    </dgm:pt>
    <dgm:pt modelId="{742C12ED-B77B-4C82-A9A9-F42EAB4095C1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Embedded environmental inequalities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A1038B5-39FF-4EB5-97DC-3E9422D71498}" type="parTrans" cxnId="{8F782839-048D-4D3A-BD6F-0B7F0F5C4E62}">
      <dgm:prSet/>
      <dgm:spPr/>
      <dgm:t>
        <a:bodyPr/>
        <a:lstStyle/>
        <a:p>
          <a:endParaRPr lang="en-US"/>
        </a:p>
      </dgm:t>
    </dgm:pt>
    <dgm:pt modelId="{960241F3-C077-4D06-B294-4DE1DF9C3B91}" type="sibTrans" cxnId="{8F782839-048D-4D3A-BD6F-0B7F0F5C4E62}">
      <dgm:prSet/>
      <dgm:spPr/>
      <dgm:t>
        <a:bodyPr/>
        <a:lstStyle/>
        <a:p>
          <a:endParaRPr lang="en-US"/>
        </a:p>
      </dgm:t>
    </dgm:pt>
    <dgm:pt modelId="{DE0F27F7-174B-45B8-AD29-7EC6F20AE9BE}">
      <dgm:prSet/>
      <dgm:spPr>
        <a:solidFill>
          <a:srgbClr val="206B09"/>
        </a:solidFill>
        <a:ln>
          <a:noFill/>
        </a:ln>
      </dgm:spPr>
      <dgm:t>
        <a:bodyPr/>
        <a:lstStyle/>
        <a:p>
          <a:pPr>
            <a:defRPr b="1"/>
          </a:pPr>
          <a:r>
            <a:rPr lang="en-GB" dirty="0">
              <a:solidFill>
                <a:srgbClr val="E8EEF1"/>
              </a:solidFill>
              <a:latin typeface="Montserrat SemiBold" panose="00000700000000000000" pitchFamily="2" charset="0"/>
            </a:rPr>
            <a:t>Where?</a:t>
          </a:r>
          <a:endParaRPr lang="en-US" dirty="0">
            <a:solidFill>
              <a:srgbClr val="E8EEF1"/>
            </a:solidFill>
            <a:latin typeface="Montserrat SemiBold" panose="00000700000000000000" pitchFamily="2" charset="0"/>
          </a:endParaRPr>
        </a:p>
      </dgm:t>
    </dgm:pt>
    <dgm:pt modelId="{4BA35B1D-2B3B-4579-875A-03C9D9BF0C16}" type="parTrans" cxnId="{DF127FCD-8EA2-4C52-B377-F2820CEF66BF}">
      <dgm:prSet/>
      <dgm:spPr/>
      <dgm:t>
        <a:bodyPr/>
        <a:lstStyle/>
        <a:p>
          <a:endParaRPr lang="en-US"/>
        </a:p>
      </dgm:t>
    </dgm:pt>
    <dgm:pt modelId="{085FC8EA-C916-49E8-BC4E-17CC5EEB6D4C}" type="sibTrans" cxnId="{DF127FCD-8EA2-4C52-B377-F2820CEF66BF}">
      <dgm:prSet/>
      <dgm:spPr/>
      <dgm:t>
        <a:bodyPr/>
        <a:lstStyle/>
        <a:p>
          <a:endParaRPr lang="en-US"/>
        </a:p>
      </dgm:t>
    </dgm:pt>
    <dgm:pt modelId="{0B60D503-579B-4877-8CAA-D3884BFD8FAE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Cheshire and Warrington Subregion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E3359F9-BB85-4DF1-834D-B0B912A4C825}" type="parTrans" cxnId="{C4C4D51C-6CA5-45D5-A47C-316090B7A98E}">
      <dgm:prSet/>
      <dgm:spPr/>
      <dgm:t>
        <a:bodyPr/>
        <a:lstStyle/>
        <a:p>
          <a:endParaRPr lang="en-US"/>
        </a:p>
      </dgm:t>
    </dgm:pt>
    <dgm:pt modelId="{B4706337-0AFC-42E6-880A-86F74624BA89}" type="sibTrans" cxnId="{C4C4D51C-6CA5-45D5-A47C-316090B7A98E}">
      <dgm:prSet/>
      <dgm:spPr/>
      <dgm:t>
        <a:bodyPr/>
        <a:lstStyle/>
        <a:p>
          <a:endParaRPr lang="en-US"/>
        </a:p>
      </dgm:t>
    </dgm:pt>
    <dgm:pt modelId="{3348A0EC-D5A2-4175-91BD-FB909439E7FE}">
      <dgm:prSet/>
      <dgm:spPr>
        <a:solidFill>
          <a:srgbClr val="447440"/>
        </a:solidFill>
        <a:ln>
          <a:noFill/>
        </a:ln>
      </dgm:spPr>
      <dgm:t>
        <a:bodyPr/>
        <a:lstStyle/>
        <a:p>
          <a:pPr>
            <a:defRPr b="1"/>
          </a:pPr>
          <a:r>
            <a:rPr lang="en-GB" dirty="0">
              <a:solidFill>
                <a:srgbClr val="E8EEF1"/>
              </a:solidFill>
              <a:latin typeface="Montserrat SemiBold" panose="00000700000000000000" pitchFamily="2" charset="0"/>
            </a:rPr>
            <a:t>Who for?</a:t>
          </a:r>
          <a:endParaRPr lang="en-US" dirty="0">
            <a:solidFill>
              <a:srgbClr val="E8EEF1"/>
            </a:solidFill>
            <a:latin typeface="Montserrat SemiBold" panose="00000700000000000000" pitchFamily="2" charset="0"/>
          </a:endParaRPr>
        </a:p>
      </dgm:t>
    </dgm:pt>
    <dgm:pt modelId="{C164930E-72DA-4ED6-8DAC-DD7BDCD4EBD2}" type="parTrans" cxnId="{27C6C14D-E727-4DE8-977F-A8755424C3D7}">
      <dgm:prSet/>
      <dgm:spPr/>
      <dgm:t>
        <a:bodyPr/>
        <a:lstStyle/>
        <a:p>
          <a:endParaRPr lang="en-US"/>
        </a:p>
      </dgm:t>
    </dgm:pt>
    <dgm:pt modelId="{2E9C4C04-8ECD-4A3A-A431-46B5E2D7684B}" type="sibTrans" cxnId="{27C6C14D-E727-4DE8-977F-A8755424C3D7}">
      <dgm:prSet/>
      <dgm:spPr/>
      <dgm:t>
        <a:bodyPr/>
        <a:lstStyle/>
        <a:p>
          <a:endParaRPr lang="en-US"/>
        </a:p>
      </dgm:t>
    </dgm:pt>
    <dgm:pt modelId="{9BDA10E2-74DB-4AB8-9218-9FC41B551FE9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Communities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49276D0-4665-41E7-AEBB-4910EB0DFE1D}" type="parTrans" cxnId="{A859DEC7-B06A-40E6-81A8-9D9E7E223B88}">
      <dgm:prSet/>
      <dgm:spPr/>
      <dgm:t>
        <a:bodyPr/>
        <a:lstStyle/>
        <a:p>
          <a:endParaRPr lang="en-US"/>
        </a:p>
      </dgm:t>
    </dgm:pt>
    <dgm:pt modelId="{E0B9B19E-464A-4489-9A1A-2A89D0E3E5E7}" type="sibTrans" cxnId="{A859DEC7-B06A-40E6-81A8-9D9E7E223B88}">
      <dgm:prSet/>
      <dgm:spPr/>
      <dgm:t>
        <a:bodyPr/>
        <a:lstStyle/>
        <a:p>
          <a:endParaRPr lang="en-US"/>
        </a:p>
      </dgm:t>
    </dgm:pt>
    <dgm:pt modelId="{762FD3BC-364F-4124-B18F-9A9BD3F847BB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Public sector organisations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7502944-B4B3-4B2F-8E98-E80EC5C84D6C}" type="parTrans" cxnId="{B5B3D3B9-4326-4798-B9B6-C15C5387A334}">
      <dgm:prSet/>
      <dgm:spPr/>
      <dgm:t>
        <a:bodyPr/>
        <a:lstStyle/>
        <a:p>
          <a:endParaRPr lang="en-US"/>
        </a:p>
      </dgm:t>
    </dgm:pt>
    <dgm:pt modelId="{C80711BA-1266-41B0-8E75-70F9D8E0EE64}" type="sibTrans" cxnId="{B5B3D3B9-4326-4798-B9B6-C15C5387A334}">
      <dgm:prSet/>
      <dgm:spPr/>
      <dgm:t>
        <a:bodyPr/>
        <a:lstStyle/>
        <a:p>
          <a:endParaRPr lang="en-US"/>
        </a:p>
      </dgm:t>
    </dgm:pt>
    <dgm:pt modelId="{5203ED73-A697-4773-9410-D5D87C91EC9E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Private sector organisations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0FA2C19-5919-43C2-ACA0-9D77D7284BA3}" type="parTrans" cxnId="{D16E4D71-6681-42BE-87F1-A23B5D348BF1}">
      <dgm:prSet/>
      <dgm:spPr/>
      <dgm:t>
        <a:bodyPr/>
        <a:lstStyle/>
        <a:p>
          <a:endParaRPr lang="en-US"/>
        </a:p>
      </dgm:t>
    </dgm:pt>
    <dgm:pt modelId="{DEDDD3B2-664F-401C-B0F8-D0D497FECF6E}" type="sibTrans" cxnId="{D16E4D71-6681-42BE-87F1-A23B5D348BF1}">
      <dgm:prSet/>
      <dgm:spPr/>
      <dgm:t>
        <a:bodyPr/>
        <a:lstStyle/>
        <a:p>
          <a:endParaRPr lang="en-US"/>
        </a:p>
      </dgm:t>
    </dgm:pt>
    <dgm:pt modelId="{180A8E0B-EE51-4407-8017-27454591C483}">
      <dgm:prSet/>
      <dgm:spPr>
        <a:solidFill>
          <a:srgbClr val="79B375"/>
        </a:solidFill>
        <a:ln>
          <a:noFill/>
        </a:ln>
      </dgm:spPr>
      <dgm:t>
        <a:bodyPr/>
        <a:lstStyle/>
        <a:p>
          <a:pPr>
            <a:defRPr b="1"/>
          </a:pPr>
          <a:r>
            <a:rPr lang="en-GB" dirty="0">
              <a:solidFill>
                <a:srgbClr val="E8EEF1"/>
              </a:solidFill>
              <a:latin typeface="Roboto" panose="02000000000000000000" pitchFamily="2" charset="0"/>
              <a:ea typeface="Roboto" panose="02000000000000000000" pitchFamily="2" charset="0"/>
            </a:rPr>
            <a:t>Who with?</a:t>
          </a:r>
          <a:endParaRPr lang="en-US" dirty="0">
            <a:solidFill>
              <a:srgbClr val="E8EEF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9D4BC2E-BFB0-4D4F-A748-89AD7AEBDE4E}" type="parTrans" cxnId="{7F578380-41A1-4B32-A99E-BB9A602710AC}">
      <dgm:prSet/>
      <dgm:spPr/>
      <dgm:t>
        <a:bodyPr/>
        <a:lstStyle/>
        <a:p>
          <a:endParaRPr lang="en-US"/>
        </a:p>
      </dgm:t>
    </dgm:pt>
    <dgm:pt modelId="{25484F1E-8C72-4C10-89A4-4EF213184983}" type="sibTrans" cxnId="{7F578380-41A1-4B32-A99E-BB9A602710AC}">
      <dgm:prSet/>
      <dgm:spPr/>
      <dgm:t>
        <a:bodyPr/>
        <a:lstStyle/>
        <a:p>
          <a:endParaRPr lang="en-US"/>
        </a:p>
      </dgm:t>
    </dgm:pt>
    <dgm:pt modelId="{6CF06941-46AA-4C22-A133-589356CE26EC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Marginalised community voices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61A07C0-CBE3-4D6B-8F12-1DEFB0F93FEB}" type="parTrans" cxnId="{BE208353-2BB7-4D34-A0DF-5A387C098335}">
      <dgm:prSet/>
      <dgm:spPr/>
      <dgm:t>
        <a:bodyPr/>
        <a:lstStyle/>
        <a:p>
          <a:endParaRPr lang="en-US"/>
        </a:p>
      </dgm:t>
    </dgm:pt>
    <dgm:pt modelId="{5BD09013-DF10-423C-B994-E39A6ADA07EB}" type="sibTrans" cxnId="{BE208353-2BB7-4D34-A0DF-5A387C098335}">
      <dgm:prSet/>
      <dgm:spPr/>
      <dgm:t>
        <a:bodyPr/>
        <a:lstStyle/>
        <a:p>
          <a:endParaRPr lang="en-US"/>
        </a:p>
      </dgm:t>
    </dgm:pt>
    <dgm:pt modelId="{1A0D74CE-E20E-4950-AC3D-5C5A568BC3BA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sz="2000" b="1" dirty="0">
              <a:latin typeface="Roboto" panose="02000000000000000000" pitchFamily="2" charset="0"/>
              <a:ea typeface="Roboto" panose="02000000000000000000" pitchFamily="2" charset="0"/>
            </a:rPr>
            <a:t>Public and private sector decision makers</a:t>
          </a:r>
          <a:endParaRPr lang="en-US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3973CF6-90BB-4B65-8AB1-A59A18A2114F}" type="parTrans" cxnId="{E79A3B12-FF23-4E08-8F78-E02DA276BD86}">
      <dgm:prSet/>
      <dgm:spPr/>
      <dgm:t>
        <a:bodyPr/>
        <a:lstStyle/>
        <a:p>
          <a:endParaRPr lang="en-US"/>
        </a:p>
      </dgm:t>
    </dgm:pt>
    <dgm:pt modelId="{D9312759-42A5-4120-B980-68EAC8A1E475}" type="sibTrans" cxnId="{E79A3B12-FF23-4E08-8F78-E02DA276BD86}">
      <dgm:prSet/>
      <dgm:spPr/>
      <dgm:t>
        <a:bodyPr/>
        <a:lstStyle/>
        <a:p>
          <a:endParaRPr lang="en-US"/>
        </a:p>
      </dgm:t>
    </dgm:pt>
    <dgm:pt modelId="{AF45D51D-6F23-4C06-A15C-EB61CB44EE41}">
      <dgm:prSet custT="1"/>
      <dgm:spPr>
        <a:noFill/>
        <a:ln>
          <a:noFill/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b="1" dirty="0">
              <a:latin typeface="Roboto" panose="02000000000000000000" pitchFamily="2" charset="0"/>
              <a:ea typeface="Roboto" panose="02000000000000000000" pitchFamily="2" charset="0"/>
            </a:rPr>
            <a:t>UK and beyond</a:t>
          </a:r>
        </a:p>
      </dgm:t>
    </dgm:pt>
    <dgm:pt modelId="{AD072AD5-84CF-4FB2-8DBC-56B92BB18FB8}" type="parTrans" cxnId="{8EE9BE00-3108-4BAB-BD36-3F8733F3DE58}">
      <dgm:prSet/>
      <dgm:spPr/>
      <dgm:t>
        <a:bodyPr/>
        <a:lstStyle/>
        <a:p>
          <a:endParaRPr lang="en-GB"/>
        </a:p>
      </dgm:t>
    </dgm:pt>
    <dgm:pt modelId="{FE02AF3B-F05D-43AC-A412-787F787AE8FB}" type="sibTrans" cxnId="{8EE9BE00-3108-4BAB-BD36-3F8733F3DE58}">
      <dgm:prSet/>
      <dgm:spPr/>
      <dgm:t>
        <a:bodyPr/>
        <a:lstStyle/>
        <a:p>
          <a:endParaRPr lang="en-GB"/>
        </a:p>
      </dgm:t>
    </dgm:pt>
    <dgm:pt modelId="{8E07AEEE-8C81-4563-A888-5EEC5C07D532}" type="pres">
      <dgm:prSet presAssocID="{495CA69A-BC11-462D-A38C-A8F843ED970C}" presName="Name0" presStyleCnt="0">
        <dgm:presLayoutVars>
          <dgm:dir/>
          <dgm:animLvl val="lvl"/>
          <dgm:resizeHandles val="exact"/>
        </dgm:presLayoutVars>
      </dgm:prSet>
      <dgm:spPr/>
    </dgm:pt>
    <dgm:pt modelId="{7DBC46C2-BEAF-426D-BB24-FBE5318921EB}" type="pres">
      <dgm:prSet presAssocID="{7AAA9EA4-9ADD-452F-AEEC-557660E6F6AD}" presName="linNode" presStyleCnt="0"/>
      <dgm:spPr/>
    </dgm:pt>
    <dgm:pt modelId="{2F4E025F-30A0-482F-945D-7D34084710E7}" type="pres">
      <dgm:prSet presAssocID="{7AAA9EA4-9ADD-452F-AEEC-557660E6F6AD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467C9D8-7C2D-4C54-BFF9-DB341E2926C5}" type="pres">
      <dgm:prSet presAssocID="{7AAA9EA4-9ADD-452F-AEEC-557660E6F6AD}" presName="descendantText" presStyleLbl="alignAccFollowNode1" presStyleIdx="0" presStyleCnt="4" custScaleX="97903" custScaleY="123142" custLinFactNeighborX="-622" custLinFactNeighborY="5408">
        <dgm:presLayoutVars>
          <dgm:bulletEnabled val="1"/>
        </dgm:presLayoutVars>
      </dgm:prSet>
      <dgm:spPr/>
    </dgm:pt>
    <dgm:pt modelId="{C087B3F0-6F57-4542-A7CC-1EC9FC149EFA}" type="pres">
      <dgm:prSet presAssocID="{3840B172-3428-48B2-AAE3-5919120E99D0}" presName="sp" presStyleCnt="0"/>
      <dgm:spPr/>
    </dgm:pt>
    <dgm:pt modelId="{4CE1BC00-618F-431C-83C3-A203B1A2186A}" type="pres">
      <dgm:prSet presAssocID="{DE0F27F7-174B-45B8-AD29-7EC6F20AE9BE}" presName="linNode" presStyleCnt="0"/>
      <dgm:spPr/>
    </dgm:pt>
    <dgm:pt modelId="{5BB1CD91-504C-47FD-BC75-FF8935A8A760}" type="pres">
      <dgm:prSet presAssocID="{DE0F27F7-174B-45B8-AD29-7EC6F20AE9B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51B85B1-6FFA-4D1B-A5DC-078E08505220}" type="pres">
      <dgm:prSet presAssocID="{DE0F27F7-174B-45B8-AD29-7EC6F20AE9BE}" presName="descendantText" presStyleLbl="alignAccFollowNode1" presStyleIdx="1" presStyleCnt="4" custLinFactNeighborX="0">
        <dgm:presLayoutVars>
          <dgm:bulletEnabled val="1"/>
        </dgm:presLayoutVars>
      </dgm:prSet>
      <dgm:spPr/>
    </dgm:pt>
    <dgm:pt modelId="{FC75A58A-B09A-4092-A763-9CB080E5F361}" type="pres">
      <dgm:prSet presAssocID="{085FC8EA-C916-49E8-BC4E-17CC5EEB6D4C}" presName="sp" presStyleCnt="0"/>
      <dgm:spPr/>
    </dgm:pt>
    <dgm:pt modelId="{5C2070EF-23FE-4A84-8E73-4D101A074E5D}" type="pres">
      <dgm:prSet presAssocID="{3348A0EC-D5A2-4175-91BD-FB909439E7FE}" presName="linNode" presStyleCnt="0"/>
      <dgm:spPr/>
    </dgm:pt>
    <dgm:pt modelId="{822A1BB3-C8CA-4568-BD26-32C1E9A24D76}" type="pres">
      <dgm:prSet presAssocID="{3348A0EC-D5A2-4175-91BD-FB909439E7F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5C98457-E654-4702-8768-49BDE30C250F}" type="pres">
      <dgm:prSet presAssocID="{3348A0EC-D5A2-4175-91BD-FB909439E7FE}" presName="descendantText" presStyleLbl="alignAccFollowNode1" presStyleIdx="2" presStyleCnt="4">
        <dgm:presLayoutVars>
          <dgm:bulletEnabled val="1"/>
        </dgm:presLayoutVars>
      </dgm:prSet>
      <dgm:spPr/>
    </dgm:pt>
    <dgm:pt modelId="{AEBB68CE-15E8-4F48-93A6-2237594BAD67}" type="pres">
      <dgm:prSet presAssocID="{2E9C4C04-8ECD-4A3A-A431-46B5E2D7684B}" presName="sp" presStyleCnt="0"/>
      <dgm:spPr/>
    </dgm:pt>
    <dgm:pt modelId="{C9F92915-69CF-45E8-8D4E-2CC839AC589C}" type="pres">
      <dgm:prSet presAssocID="{180A8E0B-EE51-4407-8017-27454591C483}" presName="linNode" presStyleCnt="0"/>
      <dgm:spPr/>
    </dgm:pt>
    <dgm:pt modelId="{6FB13377-EB50-4E86-9B64-FFC6E8E64BE8}" type="pres">
      <dgm:prSet presAssocID="{180A8E0B-EE51-4407-8017-27454591C483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0240500-76B4-4EF6-93D0-462FA55FDE77}" type="pres">
      <dgm:prSet presAssocID="{180A8E0B-EE51-4407-8017-27454591C483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EE9BE00-3108-4BAB-BD36-3F8733F3DE58}" srcId="{DE0F27F7-174B-45B8-AD29-7EC6F20AE9BE}" destId="{AF45D51D-6F23-4C06-A15C-EB61CB44EE41}" srcOrd="1" destOrd="0" parTransId="{AD072AD5-84CF-4FB2-8DBC-56B92BB18FB8}" sibTransId="{FE02AF3B-F05D-43AC-A412-787F787AE8FB}"/>
    <dgm:cxn modelId="{E79A3B12-FF23-4E08-8F78-E02DA276BD86}" srcId="{180A8E0B-EE51-4407-8017-27454591C483}" destId="{1A0D74CE-E20E-4950-AC3D-5C5A568BC3BA}" srcOrd="1" destOrd="0" parTransId="{D3973CF6-90BB-4B65-8AB1-A59A18A2114F}" sibTransId="{D9312759-42A5-4120-B980-68EAC8A1E475}"/>
    <dgm:cxn modelId="{C4C4D51C-6CA5-45D5-A47C-316090B7A98E}" srcId="{DE0F27F7-174B-45B8-AD29-7EC6F20AE9BE}" destId="{0B60D503-579B-4877-8CAA-D3884BFD8FAE}" srcOrd="0" destOrd="0" parTransId="{CE3359F9-BB85-4DF1-834D-B0B912A4C825}" sibTransId="{B4706337-0AFC-42E6-880A-86F74624BA89}"/>
    <dgm:cxn modelId="{DF049D1E-71E1-4BEC-A0B2-E7CD717746CD}" type="presOf" srcId="{01E5E1B8-8D19-4203-A23A-E0F44EC01075}" destId="{A467C9D8-7C2D-4C54-BFF9-DB341E2926C5}" srcOrd="0" destOrd="0" presId="urn:microsoft.com/office/officeart/2005/8/layout/vList5"/>
    <dgm:cxn modelId="{8F782839-048D-4D3A-BD6F-0B7F0F5C4E62}" srcId="{7AAA9EA4-9ADD-452F-AEEC-557660E6F6AD}" destId="{742C12ED-B77B-4C82-A9A9-F42EAB4095C1}" srcOrd="1" destOrd="0" parTransId="{FA1038B5-39FF-4EB5-97DC-3E9422D71498}" sibTransId="{960241F3-C077-4D06-B294-4DE1DF9C3B91}"/>
    <dgm:cxn modelId="{C0EA113B-A618-4062-BBA7-ABFB5DEFC312}" type="presOf" srcId="{DE0F27F7-174B-45B8-AD29-7EC6F20AE9BE}" destId="{5BB1CD91-504C-47FD-BC75-FF8935A8A760}" srcOrd="0" destOrd="0" presId="urn:microsoft.com/office/officeart/2005/8/layout/vList5"/>
    <dgm:cxn modelId="{481F4A63-CDF5-4D44-ACA6-6144A566149E}" type="presOf" srcId="{3348A0EC-D5A2-4175-91BD-FB909439E7FE}" destId="{822A1BB3-C8CA-4568-BD26-32C1E9A24D76}" srcOrd="0" destOrd="0" presId="urn:microsoft.com/office/officeart/2005/8/layout/vList5"/>
    <dgm:cxn modelId="{7A39BD49-0E97-421C-BCCB-C4DCB256FF5A}" type="presOf" srcId="{180A8E0B-EE51-4407-8017-27454591C483}" destId="{6FB13377-EB50-4E86-9B64-FFC6E8E64BE8}" srcOrd="0" destOrd="0" presId="urn:microsoft.com/office/officeart/2005/8/layout/vList5"/>
    <dgm:cxn modelId="{27C6C14D-E727-4DE8-977F-A8755424C3D7}" srcId="{495CA69A-BC11-462D-A38C-A8F843ED970C}" destId="{3348A0EC-D5A2-4175-91BD-FB909439E7FE}" srcOrd="2" destOrd="0" parTransId="{C164930E-72DA-4ED6-8DAC-DD7BDCD4EBD2}" sibTransId="{2E9C4C04-8ECD-4A3A-A431-46B5E2D7684B}"/>
    <dgm:cxn modelId="{D16E4D71-6681-42BE-87F1-A23B5D348BF1}" srcId="{3348A0EC-D5A2-4175-91BD-FB909439E7FE}" destId="{5203ED73-A697-4773-9410-D5D87C91EC9E}" srcOrd="2" destOrd="0" parTransId="{60FA2C19-5919-43C2-ACA0-9D77D7284BA3}" sibTransId="{DEDDD3B2-664F-401C-B0F8-D0D497FECF6E}"/>
    <dgm:cxn modelId="{BE208353-2BB7-4D34-A0DF-5A387C098335}" srcId="{180A8E0B-EE51-4407-8017-27454591C483}" destId="{6CF06941-46AA-4C22-A133-589356CE26EC}" srcOrd="0" destOrd="0" parTransId="{361A07C0-CBE3-4D6B-8F12-1DEFB0F93FEB}" sibTransId="{5BD09013-DF10-423C-B994-E39A6ADA07EB}"/>
    <dgm:cxn modelId="{99A64455-2B89-4591-AAAE-9F9DB2183B3C}" type="presOf" srcId="{7AAA9EA4-9ADD-452F-AEEC-557660E6F6AD}" destId="{2F4E025F-30A0-482F-945D-7D34084710E7}" srcOrd="0" destOrd="0" presId="urn:microsoft.com/office/officeart/2005/8/layout/vList5"/>
    <dgm:cxn modelId="{A067B17E-1A5B-42A7-936A-B86559D4333C}" type="presOf" srcId="{742C12ED-B77B-4C82-A9A9-F42EAB4095C1}" destId="{A467C9D8-7C2D-4C54-BFF9-DB341E2926C5}" srcOrd="0" destOrd="1" presId="urn:microsoft.com/office/officeart/2005/8/layout/vList5"/>
    <dgm:cxn modelId="{7F578380-41A1-4B32-A99E-BB9A602710AC}" srcId="{495CA69A-BC11-462D-A38C-A8F843ED970C}" destId="{180A8E0B-EE51-4407-8017-27454591C483}" srcOrd="3" destOrd="0" parTransId="{B9D4BC2E-BFB0-4D4F-A748-89AD7AEBDE4E}" sibTransId="{25484F1E-8C72-4C10-89A4-4EF213184983}"/>
    <dgm:cxn modelId="{2EA14983-19DD-4D57-8FA1-9955289BBA6A}" type="presOf" srcId="{AF45D51D-6F23-4C06-A15C-EB61CB44EE41}" destId="{751B85B1-6FFA-4D1B-A5DC-078E08505220}" srcOrd="0" destOrd="1" presId="urn:microsoft.com/office/officeart/2005/8/layout/vList5"/>
    <dgm:cxn modelId="{9301CF87-EA50-4D3A-A0FA-8E25E9FB3070}" srcId="{7AAA9EA4-9ADD-452F-AEEC-557660E6F6AD}" destId="{01E5E1B8-8D19-4203-A23A-E0F44EC01075}" srcOrd="0" destOrd="0" parTransId="{FC7923E6-3C72-452E-A8C3-BC26E2654308}" sibTransId="{68C799B1-6D17-4A9E-AE76-4200F6344737}"/>
    <dgm:cxn modelId="{AC0FFC8D-CABC-44F3-B419-EC69581842CD}" type="presOf" srcId="{1A0D74CE-E20E-4950-AC3D-5C5A568BC3BA}" destId="{50240500-76B4-4EF6-93D0-462FA55FDE77}" srcOrd="0" destOrd="1" presId="urn:microsoft.com/office/officeart/2005/8/layout/vList5"/>
    <dgm:cxn modelId="{FB3E078F-BDDB-43B9-A548-FCC59FCB0585}" type="presOf" srcId="{0B60D503-579B-4877-8CAA-D3884BFD8FAE}" destId="{751B85B1-6FFA-4D1B-A5DC-078E08505220}" srcOrd="0" destOrd="0" presId="urn:microsoft.com/office/officeart/2005/8/layout/vList5"/>
    <dgm:cxn modelId="{0776A1A9-47DF-480F-96D7-29494C600895}" srcId="{495CA69A-BC11-462D-A38C-A8F843ED970C}" destId="{7AAA9EA4-9ADD-452F-AEEC-557660E6F6AD}" srcOrd="0" destOrd="0" parTransId="{CD71B8A7-9C3D-4E53-9D8F-92BBDF4D9C7C}" sibTransId="{3840B172-3428-48B2-AAE3-5919120E99D0}"/>
    <dgm:cxn modelId="{F80110AA-4E41-4572-8B4D-E5BAD7D30D6B}" type="presOf" srcId="{495CA69A-BC11-462D-A38C-A8F843ED970C}" destId="{8E07AEEE-8C81-4563-A888-5EEC5C07D532}" srcOrd="0" destOrd="0" presId="urn:microsoft.com/office/officeart/2005/8/layout/vList5"/>
    <dgm:cxn modelId="{818ECBB7-0043-44F3-80D7-9D3CBA8C2DC8}" type="presOf" srcId="{6CF06941-46AA-4C22-A133-589356CE26EC}" destId="{50240500-76B4-4EF6-93D0-462FA55FDE77}" srcOrd="0" destOrd="0" presId="urn:microsoft.com/office/officeart/2005/8/layout/vList5"/>
    <dgm:cxn modelId="{B5B3D3B9-4326-4798-B9B6-C15C5387A334}" srcId="{3348A0EC-D5A2-4175-91BD-FB909439E7FE}" destId="{762FD3BC-364F-4124-B18F-9A9BD3F847BB}" srcOrd="1" destOrd="0" parTransId="{27502944-B4B3-4B2F-8E98-E80EC5C84D6C}" sibTransId="{C80711BA-1266-41B0-8E75-70F9D8E0EE64}"/>
    <dgm:cxn modelId="{A859DEC7-B06A-40E6-81A8-9D9E7E223B88}" srcId="{3348A0EC-D5A2-4175-91BD-FB909439E7FE}" destId="{9BDA10E2-74DB-4AB8-9218-9FC41B551FE9}" srcOrd="0" destOrd="0" parTransId="{C49276D0-4665-41E7-AEBB-4910EB0DFE1D}" sibTransId="{E0B9B19E-464A-4489-9A1A-2A89D0E3E5E7}"/>
    <dgm:cxn modelId="{6A8914C8-BF4E-4E86-911A-508DC895BE99}" type="presOf" srcId="{762FD3BC-364F-4124-B18F-9A9BD3F847BB}" destId="{35C98457-E654-4702-8768-49BDE30C250F}" srcOrd="0" destOrd="1" presId="urn:microsoft.com/office/officeart/2005/8/layout/vList5"/>
    <dgm:cxn modelId="{1A1A23CA-2416-4CB5-AA42-9361331F36D7}" type="presOf" srcId="{9BDA10E2-74DB-4AB8-9218-9FC41B551FE9}" destId="{35C98457-E654-4702-8768-49BDE30C250F}" srcOrd="0" destOrd="0" presId="urn:microsoft.com/office/officeart/2005/8/layout/vList5"/>
    <dgm:cxn modelId="{DF127FCD-8EA2-4C52-B377-F2820CEF66BF}" srcId="{495CA69A-BC11-462D-A38C-A8F843ED970C}" destId="{DE0F27F7-174B-45B8-AD29-7EC6F20AE9BE}" srcOrd="1" destOrd="0" parTransId="{4BA35B1D-2B3B-4579-875A-03C9D9BF0C16}" sibTransId="{085FC8EA-C916-49E8-BC4E-17CC5EEB6D4C}"/>
    <dgm:cxn modelId="{A3F316F1-07D6-43FE-9F8F-860E4015A0E9}" type="presOf" srcId="{5203ED73-A697-4773-9410-D5D87C91EC9E}" destId="{35C98457-E654-4702-8768-49BDE30C250F}" srcOrd="0" destOrd="2" presId="urn:microsoft.com/office/officeart/2005/8/layout/vList5"/>
    <dgm:cxn modelId="{C89DED13-D977-4DB8-84F8-FBBAC93D6C33}" type="presParOf" srcId="{8E07AEEE-8C81-4563-A888-5EEC5C07D532}" destId="{7DBC46C2-BEAF-426D-BB24-FBE5318921EB}" srcOrd="0" destOrd="0" presId="urn:microsoft.com/office/officeart/2005/8/layout/vList5"/>
    <dgm:cxn modelId="{6635876C-012E-4C89-B8DF-E35180BAC91F}" type="presParOf" srcId="{7DBC46C2-BEAF-426D-BB24-FBE5318921EB}" destId="{2F4E025F-30A0-482F-945D-7D34084710E7}" srcOrd="0" destOrd="0" presId="urn:microsoft.com/office/officeart/2005/8/layout/vList5"/>
    <dgm:cxn modelId="{B5B3B36F-3E9F-4A64-BDEF-182A3BC8CD36}" type="presParOf" srcId="{7DBC46C2-BEAF-426D-BB24-FBE5318921EB}" destId="{A467C9D8-7C2D-4C54-BFF9-DB341E2926C5}" srcOrd="1" destOrd="0" presId="urn:microsoft.com/office/officeart/2005/8/layout/vList5"/>
    <dgm:cxn modelId="{4D5488FA-D701-4869-A73E-67AFBF207598}" type="presParOf" srcId="{8E07AEEE-8C81-4563-A888-5EEC5C07D532}" destId="{C087B3F0-6F57-4542-A7CC-1EC9FC149EFA}" srcOrd="1" destOrd="0" presId="urn:microsoft.com/office/officeart/2005/8/layout/vList5"/>
    <dgm:cxn modelId="{190EFD8E-7AAC-4423-88F4-BAA5B9998BE9}" type="presParOf" srcId="{8E07AEEE-8C81-4563-A888-5EEC5C07D532}" destId="{4CE1BC00-618F-431C-83C3-A203B1A2186A}" srcOrd="2" destOrd="0" presId="urn:microsoft.com/office/officeart/2005/8/layout/vList5"/>
    <dgm:cxn modelId="{B92627E5-2E9F-4B18-BA32-C8ECE0D9CC19}" type="presParOf" srcId="{4CE1BC00-618F-431C-83C3-A203B1A2186A}" destId="{5BB1CD91-504C-47FD-BC75-FF8935A8A760}" srcOrd="0" destOrd="0" presId="urn:microsoft.com/office/officeart/2005/8/layout/vList5"/>
    <dgm:cxn modelId="{282F9D35-50CA-4020-9D41-B07F1D9B0B96}" type="presParOf" srcId="{4CE1BC00-618F-431C-83C3-A203B1A2186A}" destId="{751B85B1-6FFA-4D1B-A5DC-078E08505220}" srcOrd="1" destOrd="0" presId="urn:microsoft.com/office/officeart/2005/8/layout/vList5"/>
    <dgm:cxn modelId="{CEBE9CAB-794D-416A-8208-829C9153C83F}" type="presParOf" srcId="{8E07AEEE-8C81-4563-A888-5EEC5C07D532}" destId="{FC75A58A-B09A-4092-A763-9CB080E5F361}" srcOrd="3" destOrd="0" presId="urn:microsoft.com/office/officeart/2005/8/layout/vList5"/>
    <dgm:cxn modelId="{848FEECF-B121-4E5C-97F1-91B1881E39DE}" type="presParOf" srcId="{8E07AEEE-8C81-4563-A888-5EEC5C07D532}" destId="{5C2070EF-23FE-4A84-8E73-4D101A074E5D}" srcOrd="4" destOrd="0" presId="urn:microsoft.com/office/officeart/2005/8/layout/vList5"/>
    <dgm:cxn modelId="{93C1B392-2DC5-4B9B-816B-99479482987B}" type="presParOf" srcId="{5C2070EF-23FE-4A84-8E73-4D101A074E5D}" destId="{822A1BB3-C8CA-4568-BD26-32C1E9A24D76}" srcOrd="0" destOrd="0" presId="urn:microsoft.com/office/officeart/2005/8/layout/vList5"/>
    <dgm:cxn modelId="{91D09CF2-4EF9-462B-8601-05B0F9449F78}" type="presParOf" srcId="{5C2070EF-23FE-4A84-8E73-4D101A074E5D}" destId="{35C98457-E654-4702-8768-49BDE30C250F}" srcOrd="1" destOrd="0" presId="urn:microsoft.com/office/officeart/2005/8/layout/vList5"/>
    <dgm:cxn modelId="{AFA80452-987D-43A3-BBE4-DA9E8F0A1ADA}" type="presParOf" srcId="{8E07AEEE-8C81-4563-A888-5EEC5C07D532}" destId="{AEBB68CE-15E8-4F48-93A6-2237594BAD67}" srcOrd="5" destOrd="0" presId="urn:microsoft.com/office/officeart/2005/8/layout/vList5"/>
    <dgm:cxn modelId="{0D785CF1-B077-4566-AC91-0C4494861995}" type="presParOf" srcId="{8E07AEEE-8C81-4563-A888-5EEC5C07D532}" destId="{C9F92915-69CF-45E8-8D4E-2CC839AC589C}" srcOrd="6" destOrd="0" presId="urn:microsoft.com/office/officeart/2005/8/layout/vList5"/>
    <dgm:cxn modelId="{37AFF43A-B994-4ABA-BD48-80457DE37E5C}" type="presParOf" srcId="{C9F92915-69CF-45E8-8D4E-2CC839AC589C}" destId="{6FB13377-EB50-4E86-9B64-FFC6E8E64BE8}" srcOrd="0" destOrd="0" presId="urn:microsoft.com/office/officeart/2005/8/layout/vList5"/>
    <dgm:cxn modelId="{24388F2C-F84C-43B4-94EF-96535072D859}" type="presParOf" srcId="{C9F92915-69CF-45E8-8D4E-2CC839AC589C}" destId="{50240500-76B4-4EF6-93D0-462FA55FDE77}" srcOrd="1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2E681E-9309-4CCD-ABCD-5E96BDF28AF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A3F627-A4C4-44B5-83A3-DD87DDE12D68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2400" b="1" dirty="0"/>
            <a:t>Challenges</a:t>
          </a:r>
          <a:endParaRPr lang="en-GB" sz="2400" dirty="0"/>
        </a:p>
      </dgm:t>
    </dgm:pt>
    <dgm:pt modelId="{2D6531DD-D4AC-4D9C-97B2-4E1D45150557}" type="parTrans" cxnId="{9B3D309D-F2AC-497E-BD48-C684759C26AD}">
      <dgm:prSet/>
      <dgm:spPr/>
      <dgm:t>
        <a:bodyPr/>
        <a:lstStyle/>
        <a:p>
          <a:endParaRPr lang="en-GB"/>
        </a:p>
      </dgm:t>
    </dgm:pt>
    <dgm:pt modelId="{25F74416-3C2F-4F30-81C2-DB6CC1FBE99D}" type="sibTrans" cxnId="{9B3D309D-F2AC-497E-BD48-C684759C26AD}">
      <dgm:prSet/>
      <dgm:spPr/>
      <dgm:t>
        <a:bodyPr/>
        <a:lstStyle/>
        <a:p>
          <a:endParaRPr lang="en-GB"/>
        </a:p>
      </dgm:t>
    </dgm:pt>
    <dgm:pt modelId="{29EAC698-5977-4704-8880-FC7936635BD7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sz="2400" b="1" dirty="0"/>
            <a:t> Impacts on Marginalised Communities</a:t>
          </a:r>
        </a:p>
      </dgm:t>
    </dgm:pt>
    <dgm:pt modelId="{7C1E29DF-CDDE-48FB-8391-6BFF013B5E6A}" type="parTrans" cxnId="{282A135C-B5D9-454B-B73B-390F5A731B19}">
      <dgm:prSet/>
      <dgm:spPr/>
      <dgm:t>
        <a:bodyPr/>
        <a:lstStyle/>
        <a:p>
          <a:endParaRPr lang="en-GB"/>
        </a:p>
      </dgm:t>
    </dgm:pt>
    <dgm:pt modelId="{B52E25F0-24D1-4D68-A884-FA727D8F06EF}" type="sibTrans" cxnId="{282A135C-B5D9-454B-B73B-390F5A731B19}">
      <dgm:prSet/>
      <dgm:spPr/>
      <dgm:t>
        <a:bodyPr/>
        <a:lstStyle/>
        <a:p>
          <a:endParaRPr lang="en-GB"/>
        </a:p>
      </dgm:t>
    </dgm:pt>
    <dgm:pt modelId="{374D6185-ABC4-4C30-B0E5-4A9ED058CE3C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Environmental sustainability difficult to define clearly</a:t>
          </a:r>
        </a:p>
      </dgm:t>
    </dgm:pt>
    <dgm:pt modelId="{4760657B-EF27-40A3-9F3E-2DD073024BE8}" type="parTrans" cxnId="{16B0F0B8-56E7-4A6C-9AC4-6DE3D17D45BD}">
      <dgm:prSet/>
      <dgm:spPr/>
      <dgm:t>
        <a:bodyPr/>
        <a:lstStyle/>
        <a:p>
          <a:endParaRPr lang="en-GB"/>
        </a:p>
      </dgm:t>
    </dgm:pt>
    <dgm:pt modelId="{216B0CC9-B0A9-4009-9DAE-0A8F300A4EC9}" type="sibTrans" cxnId="{16B0F0B8-56E7-4A6C-9AC4-6DE3D17D45BD}">
      <dgm:prSet/>
      <dgm:spPr/>
      <dgm:t>
        <a:bodyPr/>
        <a:lstStyle/>
        <a:p>
          <a:endParaRPr lang="en-GB"/>
        </a:p>
      </dgm:t>
    </dgm:pt>
    <dgm:pt modelId="{BA749DCC-7EAD-44A7-A5F3-80B9182051C8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Limited media coverage and public awareness around local environmental challenges</a:t>
          </a:r>
          <a:endParaRPr lang="en-GB" b="1" dirty="0"/>
        </a:p>
      </dgm:t>
    </dgm:pt>
    <dgm:pt modelId="{F6663DDF-81B4-41FE-B7DB-BC51B1979A16}" type="parTrans" cxnId="{D7B9A742-504D-4390-9D22-ED38D0B36D96}">
      <dgm:prSet/>
      <dgm:spPr/>
      <dgm:t>
        <a:bodyPr/>
        <a:lstStyle/>
        <a:p>
          <a:endParaRPr lang="en-GB"/>
        </a:p>
      </dgm:t>
    </dgm:pt>
    <dgm:pt modelId="{A89EFBB3-619F-4A6A-8A95-D37D1FC22A3D}" type="sibTrans" cxnId="{D7B9A742-504D-4390-9D22-ED38D0B36D96}">
      <dgm:prSet/>
      <dgm:spPr/>
      <dgm:t>
        <a:bodyPr/>
        <a:lstStyle/>
        <a:p>
          <a:endParaRPr lang="en-GB"/>
        </a:p>
      </dgm:t>
    </dgm:pt>
    <dgm:pt modelId="{D1AD2AC2-8612-4066-A950-1D4433DBF42E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Environmental inequalities difficult to define clearly</a:t>
          </a:r>
        </a:p>
      </dgm:t>
    </dgm:pt>
    <dgm:pt modelId="{1501F193-BFBB-43CC-88CF-DC89DCE46AA5}" type="parTrans" cxnId="{EDFB2100-26C9-48A7-8FEA-BB9CA5A90B8C}">
      <dgm:prSet/>
      <dgm:spPr/>
      <dgm:t>
        <a:bodyPr/>
        <a:lstStyle/>
        <a:p>
          <a:endParaRPr lang="en-GB"/>
        </a:p>
      </dgm:t>
    </dgm:pt>
    <dgm:pt modelId="{2C6873B2-D15C-4EDD-9211-D91748C67697}" type="sibTrans" cxnId="{EDFB2100-26C9-48A7-8FEA-BB9CA5A90B8C}">
      <dgm:prSet/>
      <dgm:spPr/>
      <dgm:t>
        <a:bodyPr/>
        <a:lstStyle/>
        <a:p>
          <a:endParaRPr lang="en-GB"/>
        </a:p>
      </dgm:t>
    </dgm:pt>
    <dgm:pt modelId="{12A19534-D5E1-4184-8025-66F156BD790F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Greater exposure to environmental risks</a:t>
          </a:r>
        </a:p>
      </dgm:t>
    </dgm:pt>
    <dgm:pt modelId="{AF685E74-D4EB-49FB-8C45-D62A47E7FADD}" type="parTrans" cxnId="{E84BDD4C-DD85-40E5-9076-6D41BADBE908}">
      <dgm:prSet/>
      <dgm:spPr/>
      <dgm:t>
        <a:bodyPr/>
        <a:lstStyle/>
        <a:p>
          <a:endParaRPr lang="en-GB"/>
        </a:p>
      </dgm:t>
    </dgm:pt>
    <dgm:pt modelId="{4196C8B2-D272-43DC-A17C-4E9DEE2131F7}" type="sibTrans" cxnId="{E84BDD4C-DD85-40E5-9076-6D41BADBE908}">
      <dgm:prSet/>
      <dgm:spPr/>
      <dgm:t>
        <a:bodyPr/>
        <a:lstStyle/>
        <a:p>
          <a:endParaRPr lang="en-GB"/>
        </a:p>
      </dgm:t>
    </dgm:pt>
    <dgm:pt modelId="{7B312F09-4784-4D86-A93E-924070792125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Barriers to sustainable living (e.g. cost, access)</a:t>
          </a:r>
          <a:endParaRPr lang="en-GB" b="1" i="0" dirty="0">
            <a:solidFill>
              <a:srgbClr val="424242"/>
            </a:solidFill>
            <a:effectLst/>
          </a:endParaRPr>
        </a:p>
      </dgm:t>
    </dgm:pt>
    <dgm:pt modelId="{E95218CC-218E-4210-B520-444666923C0E}" type="parTrans" cxnId="{8499E18B-6593-4354-9E84-A1DA0603C678}">
      <dgm:prSet/>
      <dgm:spPr/>
      <dgm:t>
        <a:bodyPr/>
        <a:lstStyle/>
        <a:p>
          <a:endParaRPr lang="en-GB"/>
        </a:p>
      </dgm:t>
    </dgm:pt>
    <dgm:pt modelId="{E08653F1-A454-43B1-8EAF-D3E33D1E55E8}" type="sibTrans" cxnId="{8499E18B-6593-4354-9E84-A1DA0603C678}">
      <dgm:prSet/>
      <dgm:spPr/>
      <dgm:t>
        <a:bodyPr/>
        <a:lstStyle/>
        <a:p>
          <a:endParaRPr lang="en-GB"/>
        </a:p>
      </dgm:t>
    </dgm:pt>
    <dgm:pt modelId="{E17C2EEA-AE36-4EAC-BB0E-E88D68329174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GB" sz="2400" b="1" dirty="0"/>
            <a:t>What’s Needed</a:t>
          </a:r>
        </a:p>
      </dgm:t>
    </dgm:pt>
    <dgm:pt modelId="{AB6369FF-CEB3-4FBD-A015-4E187AE261E3}" type="parTrans" cxnId="{48910D21-F7C8-4593-B68E-99F87D51066B}">
      <dgm:prSet/>
      <dgm:spPr/>
      <dgm:t>
        <a:bodyPr/>
        <a:lstStyle/>
        <a:p>
          <a:endParaRPr lang="en-GB"/>
        </a:p>
      </dgm:t>
    </dgm:pt>
    <dgm:pt modelId="{57D93EFB-3DAD-4462-82D2-FC37BECDC855}" type="sibTrans" cxnId="{48910D21-F7C8-4593-B68E-99F87D51066B}">
      <dgm:prSet/>
      <dgm:spPr/>
      <dgm:t>
        <a:bodyPr/>
        <a:lstStyle/>
        <a:p>
          <a:endParaRPr lang="en-GB"/>
        </a:p>
      </dgm:t>
    </dgm:pt>
    <dgm:pt modelId="{C6759105-B1D3-4171-819B-F05331BC5143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Localised, community-led solutions</a:t>
          </a:r>
        </a:p>
      </dgm:t>
    </dgm:pt>
    <dgm:pt modelId="{FA2A0FB7-F2EB-47E0-B27E-E339D2C30293}" type="parTrans" cxnId="{9CB9B42C-1C7A-4474-9838-FE83549F6E3A}">
      <dgm:prSet/>
      <dgm:spPr/>
      <dgm:t>
        <a:bodyPr/>
        <a:lstStyle/>
        <a:p>
          <a:endParaRPr lang="en-GB"/>
        </a:p>
      </dgm:t>
    </dgm:pt>
    <dgm:pt modelId="{2D3E4148-AA8C-4B55-87AF-A768EE4BE640}" type="sibTrans" cxnId="{9CB9B42C-1C7A-4474-9838-FE83549F6E3A}">
      <dgm:prSet/>
      <dgm:spPr/>
      <dgm:t>
        <a:bodyPr/>
        <a:lstStyle/>
        <a:p>
          <a:endParaRPr lang="en-GB"/>
        </a:p>
      </dgm:t>
    </dgm:pt>
    <dgm:pt modelId="{93952671-8958-4AB2-A618-ECCD3A0BE089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Treat communities as partners</a:t>
          </a:r>
        </a:p>
      </dgm:t>
    </dgm:pt>
    <dgm:pt modelId="{CCE77B83-4AB2-47EC-9F56-97311F4D0A48}" type="parTrans" cxnId="{62E72578-007C-4207-A99B-D726A0364F48}">
      <dgm:prSet/>
      <dgm:spPr/>
      <dgm:t>
        <a:bodyPr/>
        <a:lstStyle/>
        <a:p>
          <a:endParaRPr lang="en-GB"/>
        </a:p>
      </dgm:t>
    </dgm:pt>
    <dgm:pt modelId="{5FE32E52-8BE6-4A88-BA14-388220CB7C83}" type="sibTrans" cxnId="{62E72578-007C-4207-A99B-D726A0364F48}">
      <dgm:prSet/>
      <dgm:spPr/>
      <dgm:t>
        <a:bodyPr/>
        <a:lstStyle/>
        <a:p>
          <a:endParaRPr lang="en-GB"/>
        </a:p>
      </dgm:t>
    </dgm:pt>
    <dgm:pt modelId="{6EE0593A-71FF-4425-B688-07F60494FDDB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Invest in education, access &amp; resilience</a:t>
          </a:r>
        </a:p>
      </dgm:t>
    </dgm:pt>
    <dgm:pt modelId="{7428D88A-B6B5-48C3-822D-4021B662AC69}" type="parTrans" cxnId="{84DAEF4D-3212-4029-871F-26FFC6066672}">
      <dgm:prSet/>
      <dgm:spPr/>
      <dgm:t>
        <a:bodyPr/>
        <a:lstStyle/>
        <a:p>
          <a:endParaRPr lang="en-GB"/>
        </a:p>
      </dgm:t>
    </dgm:pt>
    <dgm:pt modelId="{66F2F7CF-FC77-4A20-85C6-34B79128226F}" type="sibTrans" cxnId="{84DAEF4D-3212-4029-871F-26FFC6066672}">
      <dgm:prSet/>
      <dgm:spPr/>
      <dgm:t>
        <a:bodyPr/>
        <a:lstStyle/>
        <a:p>
          <a:endParaRPr lang="en-GB"/>
        </a:p>
      </dgm:t>
    </dgm:pt>
    <dgm:pt modelId="{D8E0B804-4B28-4F1E-8389-DC4A3025BF41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GB" dirty="0"/>
            <a:t>Align sustainability with social equity</a:t>
          </a:r>
        </a:p>
      </dgm:t>
    </dgm:pt>
    <dgm:pt modelId="{E148C9D4-75C0-4258-A89D-EA9F9828310C}" type="parTrans" cxnId="{1C95D4DB-AD7F-4D71-AAE1-3EF5653D56F7}">
      <dgm:prSet/>
      <dgm:spPr/>
      <dgm:t>
        <a:bodyPr/>
        <a:lstStyle/>
        <a:p>
          <a:endParaRPr lang="en-GB"/>
        </a:p>
      </dgm:t>
    </dgm:pt>
    <dgm:pt modelId="{0056FEDF-8C29-4AFD-BE46-136191A58766}" type="sibTrans" cxnId="{1C95D4DB-AD7F-4D71-AAE1-3EF5653D56F7}">
      <dgm:prSet/>
      <dgm:spPr/>
      <dgm:t>
        <a:bodyPr/>
        <a:lstStyle/>
        <a:p>
          <a:endParaRPr lang="en-GB"/>
        </a:p>
      </dgm:t>
    </dgm:pt>
    <dgm:pt modelId="{4270667B-4B87-47E8-9FC8-526D8A7A4124}" type="pres">
      <dgm:prSet presAssocID="{852E681E-9309-4CCD-ABCD-5E96BDF28AF2}" presName="Name0" presStyleCnt="0">
        <dgm:presLayoutVars>
          <dgm:dir/>
          <dgm:animLvl val="lvl"/>
          <dgm:resizeHandles val="exact"/>
        </dgm:presLayoutVars>
      </dgm:prSet>
      <dgm:spPr/>
    </dgm:pt>
    <dgm:pt modelId="{D139F155-7730-4472-9E58-11C9DF464632}" type="pres">
      <dgm:prSet presAssocID="{DCA3F627-A4C4-44B5-83A3-DD87DDE12D68}" presName="composite" presStyleCnt="0"/>
      <dgm:spPr/>
    </dgm:pt>
    <dgm:pt modelId="{51C68550-3BC6-4957-ABD5-04CCEFE01EF4}" type="pres">
      <dgm:prSet presAssocID="{DCA3F627-A4C4-44B5-83A3-DD87DDE12D6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41F5EC2-E63B-482B-ACB2-7888470F3ACB}" type="pres">
      <dgm:prSet presAssocID="{DCA3F627-A4C4-44B5-83A3-DD87DDE12D68}" presName="desTx" presStyleLbl="alignAccFollowNode1" presStyleIdx="0" presStyleCnt="3">
        <dgm:presLayoutVars>
          <dgm:bulletEnabled val="1"/>
        </dgm:presLayoutVars>
      </dgm:prSet>
      <dgm:spPr/>
    </dgm:pt>
    <dgm:pt modelId="{B965D3CA-ABC7-4555-A180-5A41D570B4CC}" type="pres">
      <dgm:prSet presAssocID="{25F74416-3C2F-4F30-81C2-DB6CC1FBE99D}" presName="space" presStyleCnt="0"/>
      <dgm:spPr/>
    </dgm:pt>
    <dgm:pt modelId="{005C68B2-F1CE-4B36-9986-6F4CC94AF6C9}" type="pres">
      <dgm:prSet presAssocID="{29EAC698-5977-4704-8880-FC7936635BD7}" presName="composite" presStyleCnt="0"/>
      <dgm:spPr/>
    </dgm:pt>
    <dgm:pt modelId="{49EECBDD-07C0-44DF-917A-3696B5C421AD}" type="pres">
      <dgm:prSet presAssocID="{29EAC698-5977-4704-8880-FC7936635BD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DEE50EB-6FD4-47CA-AD4F-0EB066C09983}" type="pres">
      <dgm:prSet presAssocID="{29EAC698-5977-4704-8880-FC7936635BD7}" presName="desTx" presStyleLbl="alignAccFollowNode1" presStyleIdx="1" presStyleCnt="3">
        <dgm:presLayoutVars>
          <dgm:bulletEnabled val="1"/>
        </dgm:presLayoutVars>
      </dgm:prSet>
      <dgm:spPr/>
    </dgm:pt>
    <dgm:pt modelId="{4BA35E35-7B6E-4B9E-B242-BAC2A4E05CF9}" type="pres">
      <dgm:prSet presAssocID="{B52E25F0-24D1-4D68-A884-FA727D8F06EF}" presName="space" presStyleCnt="0"/>
      <dgm:spPr/>
    </dgm:pt>
    <dgm:pt modelId="{A0DA4CD6-EF17-4DE7-8135-53DD21E88195}" type="pres">
      <dgm:prSet presAssocID="{E17C2EEA-AE36-4EAC-BB0E-E88D68329174}" presName="composite" presStyleCnt="0"/>
      <dgm:spPr/>
    </dgm:pt>
    <dgm:pt modelId="{97E84504-3AB6-4797-8129-2E1DB41E9DE1}" type="pres">
      <dgm:prSet presAssocID="{E17C2EEA-AE36-4EAC-BB0E-E88D6832917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AC7218-D5F6-4878-A787-E53BE8206041}" type="pres">
      <dgm:prSet presAssocID="{E17C2EEA-AE36-4EAC-BB0E-E88D6832917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DFB2100-26C9-48A7-8FEA-BB9CA5A90B8C}" srcId="{29EAC698-5977-4704-8880-FC7936635BD7}" destId="{D1AD2AC2-8612-4066-A950-1D4433DBF42E}" srcOrd="0" destOrd="0" parTransId="{1501F193-BFBB-43CC-88CF-DC89DCE46AA5}" sibTransId="{2C6873B2-D15C-4EDD-9211-D91748C67697}"/>
    <dgm:cxn modelId="{48910D21-F7C8-4593-B68E-99F87D51066B}" srcId="{852E681E-9309-4CCD-ABCD-5E96BDF28AF2}" destId="{E17C2EEA-AE36-4EAC-BB0E-E88D68329174}" srcOrd="2" destOrd="0" parTransId="{AB6369FF-CEB3-4FBD-A015-4E187AE261E3}" sibTransId="{57D93EFB-3DAD-4462-82D2-FC37BECDC855}"/>
    <dgm:cxn modelId="{9CB9B42C-1C7A-4474-9838-FE83549F6E3A}" srcId="{E17C2EEA-AE36-4EAC-BB0E-E88D68329174}" destId="{C6759105-B1D3-4171-819B-F05331BC5143}" srcOrd="0" destOrd="0" parTransId="{FA2A0FB7-F2EB-47E0-B27E-E339D2C30293}" sibTransId="{2D3E4148-AA8C-4B55-87AF-A768EE4BE640}"/>
    <dgm:cxn modelId="{A6F1BB2D-E914-4FA3-92BB-DA27EA7EDA2B}" type="presOf" srcId="{D1AD2AC2-8612-4066-A950-1D4433DBF42E}" destId="{7DEE50EB-6FD4-47CA-AD4F-0EB066C09983}" srcOrd="0" destOrd="0" presId="urn:microsoft.com/office/officeart/2005/8/layout/hList1"/>
    <dgm:cxn modelId="{282A135C-B5D9-454B-B73B-390F5A731B19}" srcId="{852E681E-9309-4CCD-ABCD-5E96BDF28AF2}" destId="{29EAC698-5977-4704-8880-FC7936635BD7}" srcOrd="1" destOrd="0" parTransId="{7C1E29DF-CDDE-48FB-8391-6BFF013B5E6A}" sibTransId="{B52E25F0-24D1-4D68-A884-FA727D8F06EF}"/>
    <dgm:cxn modelId="{D7B9A742-504D-4390-9D22-ED38D0B36D96}" srcId="{DCA3F627-A4C4-44B5-83A3-DD87DDE12D68}" destId="{BA749DCC-7EAD-44A7-A5F3-80B9182051C8}" srcOrd="1" destOrd="0" parTransId="{F6663DDF-81B4-41FE-B7DB-BC51B1979A16}" sibTransId="{A89EFBB3-619F-4A6A-8A95-D37D1FC22A3D}"/>
    <dgm:cxn modelId="{E84BDD4C-DD85-40E5-9076-6D41BADBE908}" srcId="{29EAC698-5977-4704-8880-FC7936635BD7}" destId="{12A19534-D5E1-4184-8025-66F156BD790F}" srcOrd="1" destOrd="0" parTransId="{AF685E74-D4EB-49FB-8C45-D62A47E7FADD}" sibTransId="{4196C8B2-D272-43DC-A17C-4E9DEE2131F7}"/>
    <dgm:cxn modelId="{84DAEF4D-3212-4029-871F-26FFC6066672}" srcId="{E17C2EEA-AE36-4EAC-BB0E-E88D68329174}" destId="{6EE0593A-71FF-4425-B688-07F60494FDDB}" srcOrd="2" destOrd="0" parTransId="{7428D88A-B6B5-48C3-822D-4021B662AC69}" sibTransId="{66F2F7CF-FC77-4A20-85C6-34B79128226F}"/>
    <dgm:cxn modelId="{A19F0A56-1CC0-4A3C-A874-05A842BFE7E9}" type="presOf" srcId="{C6759105-B1D3-4171-819B-F05331BC5143}" destId="{EDAC7218-D5F6-4878-A787-E53BE8206041}" srcOrd="0" destOrd="0" presId="urn:microsoft.com/office/officeart/2005/8/layout/hList1"/>
    <dgm:cxn modelId="{B2EF6076-DBD3-4B38-8194-791594E22977}" type="presOf" srcId="{D8E0B804-4B28-4F1E-8389-DC4A3025BF41}" destId="{EDAC7218-D5F6-4878-A787-E53BE8206041}" srcOrd="0" destOrd="3" presId="urn:microsoft.com/office/officeart/2005/8/layout/hList1"/>
    <dgm:cxn modelId="{62E72578-007C-4207-A99B-D726A0364F48}" srcId="{E17C2EEA-AE36-4EAC-BB0E-E88D68329174}" destId="{93952671-8958-4AB2-A618-ECCD3A0BE089}" srcOrd="1" destOrd="0" parTransId="{CCE77B83-4AB2-47EC-9F56-97311F4D0A48}" sibTransId="{5FE32E52-8BE6-4A88-BA14-388220CB7C83}"/>
    <dgm:cxn modelId="{2CFEF55A-357B-47AB-8F5C-06A85F7B1F71}" type="presOf" srcId="{93952671-8958-4AB2-A618-ECCD3A0BE089}" destId="{EDAC7218-D5F6-4878-A787-E53BE8206041}" srcOrd="0" destOrd="1" presId="urn:microsoft.com/office/officeart/2005/8/layout/hList1"/>
    <dgm:cxn modelId="{1454B686-26B0-465A-BF45-736118951D18}" type="presOf" srcId="{BA749DCC-7EAD-44A7-A5F3-80B9182051C8}" destId="{F41F5EC2-E63B-482B-ACB2-7888470F3ACB}" srcOrd="0" destOrd="1" presId="urn:microsoft.com/office/officeart/2005/8/layout/hList1"/>
    <dgm:cxn modelId="{8499E18B-6593-4354-9E84-A1DA0603C678}" srcId="{29EAC698-5977-4704-8880-FC7936635BD7}" destId="{7B312F09-4784-4D86-A93E-924070792125}" srcOrd="2" destOrd="0" parTransId="{E95218CC-218E-4210-B520-444666923C0E}" sibTransId="{E08653F1-A454-43B1-8EAF-D3E33D1E55E8}"/>
    <dgm:cxn modelId="{9B3D309D-F2AC-497E-BD48-C684759C26AD}" srcId="{852E681E-9309-4CCD-ABCD-5E96BDF28AF2}" destId="{DCA3F627-A4C4-44B5-83A3-DD87DDE12D68}" srcOrd="0" destOrd="0" parTransId="{2D6531DD-D4AC-4D9C-97B2-4E1D45150557}" sibTransId="{25F74416-3C2F-4F30-81C2-DB6CC1FBE99D}"/>
    <dgm:cxn modelId="{F2B875A3-6534-4190-9E75-F3301A65F507}" type="presOf" srcId="{12A19534-D5E1-4184-8025-66F156BD790F}" destId="{7DEE50EB-6FD4-47CA-AD4F-0EB066C09983}" srcOrd="0" destOrd="1" presId="urn:microsoft.com/office/officeart/2005/8/layout/hList1"/>
    <dgm:cxn modelId="{38D757A5-7278-4D00-804A-0CAAC7ECD7B2}" type="presOf" srcId="{29EAC698-5977-4704-8880-FC7936635BD7}" destId="{49EECBDD-07C0-44DF-917A-3696B5C421AD}" srcOrd="0" destOrd="0" presId="urn:microsoft.com/office/officeart/2005/8/layout/hList1"/>
    <dgm:cxn modelId="{16B0F0B8-56E7-4A6C-9AC4-6DE3D17D45BD}" srcId="{DCA3F627-A4C4-44B5-83A3-DD87DDE12D68}" destId="{374D6185-ABC4-4C30-B0E5-4A9ED058CE3C}" srcOrd="0" destOrd="0" parTransId="{4760657B-EF27-40A3-9F3E-2DD073024BE8}" sibTransId="{216B0CC9-B0A9-4009-9DAE-0A8F300A4EC9}"/>
    <dgm:cxn modelId="{AE32F1BB-29AB-43EB-BE9B-A7077E99458B}" type="presOf" srcId="{374D6185-ABC4-4C30-B0E5-4A9ED058CE3C}" destId="{F41F5EC2-E63B-482B-ACB2-7888470F3ACB}" srcOrd="0" destOrd="0" presId="urn:microsoft.com/office/officeart/2005/8/layout/hList1"/>
    <dgm:cxn modelId="{1D7984BF-CA98-4223-A91E-5665FC40DF3C}" type="presOf" srcId="{852E681E-9309-4CCD-ABCD-5E96BDF28AF2}" destId="{4270667B-4B87-47E8-9FC8-526D8A7A4124}" srcOrd="0" destOrd="0" presId="urn:microsoft.com/office/officeart/2005/8/layout/hList1"/>
    <dgm:cxn modelId="{7EDBD2C3-87ED-4638-971E-B3DA4CBEB80B}" type="presOf" srcId="{DCA3F627-A4C4-44B5-83A3-DD87DDE12D68}" destId="{51C68550-3BC6-4957-ABD5-04CCEFE01EF4}" srcOrd="0" destOrd="0" presId="urn:microsoft.com/office/officeart/2005/8/layout/hList1"/>
    <dgm:cxn modelId="{090711C7-C9BF-4A87-BCFE-F10663945E74}" type="presOf" srcId="{7B312F09-4784-4D86-A93E-924070792125}" destId="{7DEE50EB-6FD4-47CA-AD4F-0EB066C09983}" srcOrd="0" destOrd="2" presId="urn:microsoft.com/office/officeart/2005/8/layout/hList1"/>
    <dgm:cxn modelId="{42FB8EC7-7CE2-43D1-BCCF-70D13D8654BF}" type="presOf" srcId="{6EE0593A-71FF-4425-B688-07F60494FDDB}" destId="{EDAC7218-D5F6-4878-A787-E53BE8206041}" srcOrd="0" destOrd="2" presId="urn:microsoft.com/office/officeart/2005/8/layout/hList1"/>
    <dgm:cxn modelId="{1C95D4DB-AD7F-4D71-AAE1-3EF5653D56F7}" srcId="{E17C2EEA-AE36-4EAC-BB0E-E88D68329174}" destId="{D8E0B804-4B28-4F1E-8389-DC4A3025BF41}" srcOrd="3" destOrd="0" parTransId="{E148C9D4-75C0-4258-A89D-EA9F9828310C}" sibTransId="{0056FEDF-8C29-4AFD-BE46-136191A58766}"/>
    <dgm:cxn modelId="{059BE3DE-A150-4A17-930D-DACC0DCE1BFA}" type="presOf" srcId="{E17C2EEA-AE36-4EAC-BB0E-E88D68329174}" destId="{97E84504-3AB6-4797-8129-2E1DB41E9DE1}" srcOrd="0" destOrd="0" presId="urn:microsoft.com/office/officeart/2005/8/layout/hList1"/>
    <dgm:cxn modelId="{24668561-3050-4838-B3D3-7017D08DEF57}" type="presParOf" srcId="{4270667B-4B87-47E8-9FC8-526D8A7A4124}" destId="{D139F155-7730-4472-9E58-11C9DF464632}" srcOrd="0" destOrd="0" presId="urn:microsoft.com/office/officeart/2005/8/layout/hList1"/>
    <dgm:cxn modelId="{92118046-9E5B-406E-9291-F06BFDA42D13}" type="presParOf" srcId="{D139F155-7730-4472-9E58-11C9DF464632}" destId="{51C68550-3BC6-4957-ABD5-04CCEFE01EF4}" srcOrd="0" destOrd="0" presId="urn:microsoft.com/office/officeart/2005/8/layout/hList1"/>
    <dgm:cxn modelId="{40A3F4A0-4B0C-4492-B325-3588C2ECFC1F}" type="presParOf" srcId="{D139F155-7730-4472-9E58-11C9DF464632}" destId="{F41F5EC2-E63B-482B-ACB2-7888470F3ACB}" srcOrd="1" destOrd="0" presId="urn:microsoft.com/office/officeart/2005/8/layout/hList1"/>
    <dgm:cxn modelId="{E536F12E-A4C1-4F2A-8E83-79EB72E56262}" type="presParOf" srcId="{4270667B-4B87-47E8-9FC8-526D8A7A4124}" destId="{B965D3CA-ABC7-4555-A180-5A41D570B4CC}" srcOrd="1" destOrd="0" presId="urn:microsoft.com/office/officeart/2005/8/layout/hList1"/>
    <dgm:cxn modelId="{043AD17C-C90B-48F9-A19C-E7585DFA0C82}" type="presParOf" srcId="{4270667B-4B87-47E8-9FC8-526D8A7A4124}" destId="{005C68B2-F1CE-4B36-9986-6F4CC94AF6C9}" srcOrd="2" destOrd="0" presId="urn:microsoft.com/office/officeart/2005/8/layout/hList1"/>
    <dgm:cxn modelId="{EA8AEC1D-1C73-4AD4-BFC4-F13702FC527F}" type="presParOf" srcId="{005C68B2-F1CE-4B36-9986-6F4CC94AF6C9}" destId="{49EECBDD-07C0-44DF-917A-3696B5C421AD}" srcOrd="0" destOrd="0" presId="urn:microsoft.com/office/officeart/2005/8/layout/hList1"/>
    <dgm:cxn modelId="{F6CD1B4E-DF6E-47F9-8C41-71728B36CE27}" type="presParOf" srcId="{005C68B2-F1CE-4B36-9986-6F4CC94AF6C9}" destId="{7DEE50EB-6FD4-47CA-AD4F-0EB066C09983}" srcOrd="1" destOrd="0" presId="urn:microsoft.com/office/officeart/2005/8/layout/hList1"/>
    <dgm:cxn modelId="{A73F0159-5BFA-46FD-ABAA-7B1A08A6988D}" type="presParOf" srcId="{4270667B-4B87-47E8-9FC8-526D8A7A4124}" destId="{4BA35E35-7B6E-4B9E-B242-BAC2A4E05CF9}" srcOrd="3" destOrd="0" presId="urn:microsoft.com/office/officeart/2005/8/layout/hList1"/>
    <dgm:cxn modelId="{990CCCA8-0675-41D5-BD29-2AE8DBEC7D37}" type="presParOf" srcId="{4270667B-4B87-47E8-9FC8-526D8A7A4124}" destId="{A0DA4CD6-EF17-4DE7-8135-53DD21E88195}" srcOrd="4" destOrd="0" presId="urn:microsoft.com/office/officeart/2005/8/layout/hList1"/>
    <dgm:cxn modelId="{033AD081-408C-4A55-B803-BFB4CD4AE282}" type="presParOf" srcId="{A0DA4CD6-EF17-4DE7-8135-53DD21E88195}" destId="{97E84504-3AB6-4797-8129-2E1DB41E9DE1}" srcOrd="0" destOrd="0" presId="urn:microsoft.com/office/officeart/2005/8/layout/hList1"/>
    <dgm:cxn modelId="{37B9A3FC-F3EA-41D9-8691-67924B4BB530}" type="presParOf" srcId="{A0DA4CD6-EF17-4DE7-8135-53DD21E88195}" destId="{EDAC7218-D5F6-4878-A787-E53BE82060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086D69-B722-4F4E-B676-210220B39E2D}" type="doc">
      <dgm:prSet loTypeId="urn:microsoft.com/office/officeart/2005/8/layout/vProcess5" loCatId="process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EB60EA9-241E-48E7-BDB9-7EBBCF21061C}">
      <dgm:prSet/>
      <dgm:spPr>
        <a:solidFill>
          <a:srgbClr val="154406"/>
        </a:solidFill>
      </dgm:spPr>
      <dgm:t>
        <a:bodyPr/>
        <a:lstStyle/>
        <a:p>
          <a:r>
            <a:rPr lang="en-GB" dirty="0"/>
            <a:t>Development of a community engagement hub to help facilitate better public/private sector engagement with community voices</a:t>
          </a:r>
          <a:endParaRPr lang="en-US" dirty="0"/>
        </a:p>
      </dgm:t>
    </dgm:pt>
    <dgm:pt modelId="{56D5A2F8-385D-43C0-B3DA-1A9441072C42}" type="parTrans" cxnId="{ED437607-49FE-4ADA-AD9D-1851067DE268}">
      <dgm:prSet/>
      <dgm:spPr/>
      <dgm:t>
        <a:bodyPr/>
        <a:lstStyle/>
        <a:p>
          <a:endParaRPr lang="en-US"/>
        </a:p>
      </dgm:t>
    </dgm:pt>
    <dgm:pt modelId="{E5349BD2-6251-4BE5-9C10-182926863751}" type="sibTrans" cxnId="{ED437607-49FE-4ADA-AD9D-1851067DE268}">
      <dgm:prSet/>
      <dgm:spPr/>
      <dgm:t>
        <a:bodyPr/>
        <a:lstStyle/>
        <a:p>
          <a:endParaRPr lang="en-US"/>
        </a:p>
      </dgm:t>
    </dgm:pt>
    <dgm:pt modelId="{FEA9E391-71B6-4A3E-8D55-13E17B15CF07}">
      <dgm:prSet/>
      <dgm:spPr>
        <a:solidFill>
          <a:srgbClr val="154406"/>
        </a:solidFill>
      </dgm:spPr>
      <dgm:t>
        <a:bodyPr/>
        <a:lstStyle/>
        <a:p>
          <a:r>
            <a:rPr lang="en-GB" dirty="0"/>
            <a:t>Development of an accessible and interactive environmental impacts map to help raise awareness of environmental justice and related issues.</a:t>
          </a:r>
          <a:endParaRPr lang="en-US" dirty="0"/>
        </a:p>
      </dgm:t>
    </dgm:pt>
    <dgm:pt modelId="{48816A93-964F-492E-BBDC-8B954CB88D9F}" type="parTrans" cxnId="{6F5C6639-8FB3-4EA3-835E-A704E1847E19}">
      <dgm:prSet/>
      <dgm:spPr/>
      <dgm:t>
        <a:bodyPr/>
        <a:lstStyle/>
        <a:p>
          <a:endParaRPr lang="en-US"/>
        </a:p>
      </dgm:t>
    </dgm:pt>
    <dgm:pt modelId="{09FBB3A4-6AA4-4C63-AAC1-00ED5BFBC939}" type="sibTrans" cxnId="{6F5C6639-8FB3-4EA3-835E-A704E1847E19}">
      <dgm:prSet/>
      <dgm:spPr/>
      <dgm:t>
        <a:bodyPr/>
        <a:lstStyle/>
        <a:p>
          <a:endParaRPr lang="en-US"/>
        </a:p>
      </dgm:t>
    </dgm:pt>
    <dgm:pt modelId="{3C81B528-3CD0-460D-A880-58D5FAE0E7D3}">
      <dgm:prSet/>
      <dgm:spPr>
        <a:solidFill>
          <a:srgbClr val="154406"/>
        </a:solidFill>
      </dgm:spPr>
      <dgm:t>
        <a:bodyPr/>
        <a:lstStyle/>
        <a:p>
          <a:r>
            <a:rPr lang="en-GB" dirty="0"/>
            <a:t>Use of findings to inform wider national policy.</a:t>
          </a:r>
          <a:endParaRPr lang="en-US" dirty="0"/>
        </a:p>
      </dgm:t>
    </dgm:pt>
    <dgm:pt modelId="{2DB495ED-63EC-4675-A678-EA21C09BA16F}" type="parTrans" cxnId="{09920548-67B8-4BBD-9691-87649C557569}">
      <dgm:prSet/>
      <dgm:spPr/>
      <dgm:t>
        <a:bodyPr/>
        <a:lstStyle/>
        <a:p>
          <a:endParaRPr lang="en-US"/>
        </a:p>
      </dgm:t>
    </dgm:pt>
    <dgm:pt modelId="{18227AC5-4801-4113-9C50-B54575C7021A}" type="sibTrans" cxnId="{09920548-67B8-4BBD-9691-87649C557569}">
      <dgm:prSet/>
      <dgm:spPr/>
      <dgm:t>
        <a:bodyPr/>
        <a:lstStyle/>
        <a:p>
          <a:endParaRPr lang="en-US"/>
        </a:p>
      </dgm:t>
    </dgm:pt>
    <dgm:pt modelId="{3D538736-04DD-48FE-9E45-CA0CD2B9714E}">
      <dgm:prSet custT="1"/>
      <dgm:spPr>
        <a:solidFill>
          <a:srgbClr val="154406"/>
        </a:solidFill>
      </dgm:spPr>
      <dgm:t>
        <a:bodyPr/>
        <a:lstStyle/>
        <a:p>
          <a:r>
            <a:rPr lang="en-GB" sz="2000" dirty="0"/>
            <a:t>Development of a range of resources that public and private sector organisations can use to help embed co-production in environmental decision making.</a:t>
          </a:r>
          <a:endParaRPr lang="en-US" sz="2000" dirty="0"/>
        </a:p>
      </dgm:t>
    </dgm:pt>
    <dgm:pt modelId="{9930C269-153D-4686-BFCB-F9AE447D325C}" type="parTrans" cxnId="{ADAF03AA-A3A5-4179-A519-8933D1597001}">
      <dgm:prSet/>
      <dgm:spPr/>
      <dgm:t>
        <a:bodyPr/>
        <a:lstStyle/>
        <a:p>
          <a:endParaRPr lang="en-GB"/>
        </a:p>
      </dgm:t>
    </dgm:pt>
    <dgm:pt modelId="{E2C6AE2E-5341-4BD2-9507-7AC521FC68E6}" type="sibTrans" cxnId="{ADAF03AA-A3A5-4179-A519-8933D1597001}">
      <dgm:prSet/>
      <dgm:spPr/>
      <dgm:t>
        <a:bodyPr/>
        <a:lstStyle/>
        <a:p>
          <a:endParaRPr lang="en-GB"/>
        </a:p>
      </dgm:t>
    </dgm:pt>
    <dgm:pt modelId="{9EE2863B-76F3-4B45-A6C3-C511B2B40A68}" type="pres">
      <dgm:prSet presAssocID="{EA086D69-B722-4F4E-B676-210220B39E2D}" presName="outerComposite" presStyleCnt="0">
        <dgm:presLayoutVars>
          <dgm:chMax val="5"/>
          <dgm:dir/>
          <dgm:resizeHandles val="exact"/>
        </dgm:presLayoutVars>
      </dgm:prSet>
      <dgm:spPr/>
    </dgm:pt>
    <dgm:pt modelId="{B455E5E4-A8DB-4645-A235-E6448E16B518}" type="pres">
      <dgm:prSet presAssocID="{EA086D69-B722-4F4E-B676-210220B39E2D}" presName="dummyMaxCanvas" presStyleCnt="0">
        <dgm:presLayoutVars/>
      </dgm:prSet>
      <dgm:spPr/>
    </dgm:pt>
    <dgm:pt modelId="{C5167FEA-5630-4398-AEEF-E5A4C31C266E}" type="pres">
      <dgm:prSet presAssocID="{EA086D69-B722-4F4E-B676-210220B39E2D}" presName="FourNodes_1" presStyleLbl="node1" presStyleIdx="0" presStyleCnt="4">
        <dgm:presLayoutVars>
          <dgm:bulletEnabled val="1"/>
        </dgm:presLayoutVars>
      </dgm:prSet>
      <dgm:spPr/>
    </dgm:pt>
    <dgm:pt modelId="{CA85A356-C1FA-4CE9-B0CE-91F42FB2188D}" type="pres">
      <dgm:prSet presAssocID="{EA086D69-B722-4F4E-B676-210220B39E2D}" presName="FourNodes_2" presStyleLbl="node1" presStyleIdx="1" presStyleCnt="4">
        <dgm:presLayoutVars>
          <dgm:bulletEnabled val="1"/>
        </dgm:presLayoutVars>
      </dgm:prSet>
      <dgm:spPr/>
    </dgm:pt>
    <dgm:pt modelId="{C098BE59-295C-4FDB-9EBE-54AD83648FFC}" type="pres">
      <dgm:prSet presAssocID="{EA086D69-B722-4F4E-B676-210220B39E2D}" presName="FourNodes_3" presStyleLbl="node1" presStyleIdx="2" presStyleCnt="4">
        <dgm:presLayoutVars>
          <dgm:bulletEnabled val="1"/>
        </dgm:presLayoutVars>
      </dgm:prSet>
      <dgm:spPr/>
    </dgm:pt>
    <dgm:pt modelId="{A7A547D2-5634-4AFE-A2EC-AC1FFC6CE604}" type="pres">
      <dgm:prSet presAssocID="{EA086D69-B722-4F4E-B676-210220B39E2D}" presName="FourNodes_4" presStyleLbl="node1" presStyleIdx="3" presStyleCnt="4">
        <dgm:presLayoutVars>
          <dgm:bulletEnabled val="1"/>
        </dgm:presLayoutVars>
      </dgm:prSet>
      <dgm:spPr/>
    </dgm:pt>
    <dgm:pt modelId="{BE1037BD-2F20-4232-AA67-B1905117A637}" type="pres">
      <dgm:prSet presAssocID="{EA086D69-B722-4F4E-B676-210220B39E2D}" presName="FourConn_1-2" presStyleLbl="fgAccFollowNode1" presStyleIdx="0" presStyleCnt="3">
        <dgm:presLayoutVars>
          <dgm:bulletEnabled val="1"/>
        </dgm:presLayoutVars>
      </dgm:prSet>
      <dgm:spPr/>
    </dgm:pt>
    <dgm:pt modelId="{B3A5C341-C265-4C33-96DB-2D33F2607ADF}" type="pres">
      <dgm:prSet presAssocID="{EA086D69-B722-4F4E-B676-210220B39E2D}" presName="FourConn_2-3" presStyleLbl="fgAccFollowNode1" presStyleIdx="1" presStyleCnt="3">
        <dgm:presLayoutVars>
          <dgm:bulletEnabled val="1"/>
        </dgm:presLayoutVars>
      </dgm:prSet>
      <dgm:spPr/>
    </dgm:pt>
    <dgm:pt modelId="{3FAA1525-CD80-4091-9EF2-2B1E3F390C8B}" type="pres">
      <dgm:prSet presAssocID="{EA086D69-B722-4F4E-B676-210220B39E2D}" presName="FourConn_3-4" presStyleLbl="fgAccFollowNode1" presStyleIdx="2" presStyleCnt="3">
        <dgm:presLayoutVars>
          <dgm:bulletEnabled val="1"/>
        </dgm:presLayoutVars>
      </dgm:prSet>
      <dgm:spPr/>
    </dgm:pt>
    <dgm:pt modelId="{D76B1EEC-59E2-445D-960A-E2ADBAEE0930}" type="pres">
      <dgm:prSet presAssocID="{EA086D69-B722-4F4E-B676-210220B39E2D}" presName="FourNodes_1_text" presStyleLbl="node1" presStyleIdx="3" presStyleCnt="4">
        <dgm:presLayoutVars>
          <dgm:bulletEnabled val="1"/>
        </dgm:presLayoutVars>
      </dgm:prSet>
      <dgm:spPr/>
    </dgm:pt>
    <dgm:pt modelId="{F5E44343-7D31-4A66-8356-B0875469EDCA}" type="pres">
      <dgm:prSet presAssocID="{EA086D69-B722-4F4E-B676-210220B39E2D}" presName="FourNodes_2_text" presStyleLbl="node1" presStyleIdx="3" presStyleCnt="4">
        <dgm:presLayoutVars>
          <dgm:bulletEnabled val="1"/>
        </dgm:presLayoutVars>
      </dgm:prSet>
      <dgm:spPr/>
    </dgm:pt>
    <dgm:pt modelId="{C8EFDCF4-4D74-441C-A3FE-0F956753B0D5}" type="pres">
      <dgm:prSet presAssocID="{EA086D69-B722-4F4E-B676-210220B39E2D}" presName="FourNodes_3_text" presStyleLbl="node1" presStyleIdx="3" presStyleCnt="4">
        <dgm:presLayoutVars>
          <dgm:bulletEnabled val="1"/>
        </dgm:presLayoutVars>
      </dgm:prSet>
      <dgm:spPr/>
    </dgm:pt>
    <dgm:pt modelId="{C23AA9DC-C4A7-4FCB-98FD-869954827ABB}" type="pres">
      <dgm:prSet presAssocID="{EA086D69-B722-4F4E-B676-210220B39E2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D437607-49FE-4ADA-AD9D-1851067DE268}" srcId="{EA086D69-B722-4F4E-B676-210220B39E2D}" destId="{6EB60EA9-241E-48E7-BDB9-7EBBCF21061C}" srcOrd="0" destOrd="0" parTransId="{56D5A2F8-385D-43C0-B3DA-1A9441072C42}" sibTransId="{E5349BD2-6251-4BE5-9C10-182926863751}"/>
    <dgm:cxn modelId="{8568E227-72D3-424F-B1DE-6707FC2503AE}" type="presOf" srcId="{3D538736-04DD-48FE-9E45-CA0CD2B9714E}" destId="{C23AA9DC-C4A7-4FCB-98FD-869954827ABB}" srcOrd="1" destOrd="0" presId="urn:microsoft.com/office/officeart/2005/8/layout/vProcess5"/>
    <dgm:cxn modelId="{6F5C6639-8FB3-4EA3-835E-A704E1847E19}" srcId="{EA086D69-B722-4F4E-B676-210220B39E2D}" destId="{FEA9E391-71B6-4A3E-8D55-13E17B15CF07}" srcOrd="1" destOrd="0" parTransId="{48816A93-964F-492E-BBDC-8B954CB88D9F}" sibTransId="{09FBB3A4-6AA4-4C63-AAC1-00ED5BFBC939}"/>
    <dgm:cxn modelId="{09920548-67B8-4BBD-9691-87649C557569}" srcId="{EA086D69-B722-4F4E-B676-210220B39E2D}" destId="{3C81B528-3CD0-460D-A880-58D5FAE0E7D3}" srcOrd="2" destOrd="0" parTransId="{2DB495ED-63EC-4675-A678-EA21C09BA16F}" sibTransId="{18227AC5-4801-4113-9C50-B54575C7021A}"/>
    <dgm:cxn modelId="{1410974A-3421-43C5-BF19-CB019DADC3B4}" type="presOf" srcId="{FEA9E391-71B6-4A3E-8D55-13E17B15CF07}" destId="{CA85A356-C1FA-4CE9-B0CE-91F42FB2188D}" srcOrd="0" destOrd="0" presId="urn:microsoft.com/office/officeart/2005/8/layout/vProcess5"/>
    <dgm:cxn modelId="{BD61E54B-1AB1-43EF-A350-1CB3BDA8C361}" type="presOf" srcId="{18227AC5-4801-4113-9C50-B54575C7021A}" destId="{3FAA1525-CD80-4091-9EF2-2B1E3F390C8B}" srcOrd="0" destOrd="0" presId="urn:microsoft.com/office/officeart/2005/8/layout/vProcess5"/>
    <dgm:cxn modelId="{EC10E44C-0337-46A8-9936-1AE7DA6A1929}" type="presOf" srcId="{6EB60EA9-241E-48E7-BDB9-7EBBCF21061C}" destId="{D76B1EEC-59E2-445D-960A-E2ADBAEE0930}" srcOrd="1" destOrd="0" presId="urn:microsoft.com/office/officeart/2005/8/layout/vProcess5"/>
    <dgm:cxn modelId="{ABCA9F73-4A1F-41CC-AB6E-CEA5704AFAA6}" type="presOf" srcId="{E5349BD2-6251-4BE5-9C10-182926863751}" destId="{BE1037BD-2F20-4232-AA67-B1905117A637}" srcOrd="0" destOrd="0" presId="urn:microsoft.com/office/officeart/2005/8/layout/vProcess5"/>
    <dgm:cxn modelId="{597D295A-B019-4094-AF4C-40A64FAAD49A}" type="presOf" srcId="{6EB60EA9-241E-48E7-BDB9-7EBBCF21061C}" destId="{C5167FEA-5630-4398-AEEF-E5A4C31C266E}" srcOrd="0" destOrd="0" presId="urn:microsoft.com/office/officeart/2005/8/layout/vProcess5"/>
    <dgm:cxn modelId="{D664AC92-8C38-4D23-8F2E-ECEF056EB161}" type="presOf" srcId="{09FBB3A4-6AA4-4C63-AAC1-00ED5BFBC939}" destId="{B3A5C341-C265-4C33-96DB-2D33F2607ADF}" srcOrd="0" destOrd="0" presId="urn:microsoft.com/office/officeart/2005/8/layout/vProcess5"/>
    <dgm:cxn modelId="{4347639C-4E46-4E87-B702-78C8C307723E}" type="presOf" srcId="{3C81B528-3CD0-460D-A880-58D5FAE0E7D3}" destId="{C098BE59-295C-4FDB-9EBE-54AD83648FFC}" srcOrd="0" destOrd="0" presId="urn:microsoft.com/office/officeart/2005/8/layout/vProcess5"/>
    <dgm:cxn modelId="{908B919C-733C-42A7-9923-C180FA0D0153}" type="presOf" srcId="{FEA9E391-71B6-4A3E-8D55-13E17B15CF07}" destId="{F5E44343-7D31-4A66-8356-B0875469EDCA}" srcOrd="1" destOrd="0" presId="urn:microsoft.com/office/officeart/2005/8/layout/vProcess5"/>
    <dgm:cxn modelId="{ADAF03AA-A3A5-4179-A519-8933D1597001}" srcId="{EA086D69-B722-4F4E-B676-210220B39E2D}" destId="{3D538736-04DD-48FE-9E45-CA0CD2B9714E}" srcOrd="3" destOrd="0" parTransId="{9930C269-153D-4686-BFCB-F9AE447D325C}" sibTransId="{E2C6AE2E-5341-4BD2-9507-7AC521FC68E6}"/>
    <dgm:cxn modelId="{59C446AB-2B5D-4BD4-840D-86CB7E22DFF2}" type="presOf" srcId="{3C81B528-3CD0-460D-A880-58D5FAE0E7D3}" destId="{C8EFDCF4-4D74-441C-A3FE-0F956753B0D5}" srcOrd="1" destOrd="0" presId="urn:microsoft.com/office/officeart/2005/8/layout/vProcess5"/>
    <dgm:cxn modelId="{DD6E53CD-7D55-4811-B1B9-FF12C74FA68A}" type="presOf" srcId="{EA086D69-B722-4F4E-B676-210220B39E2D}" destId="{9EE2863B-76F3-4B45-A6C3-C511B2B40A68}" srcOrd="0" destOrd="0" presId="urn:microsoft.com/office/officeart/2005/8/layout/vProcess5"/>
    <dgm:cxn modelId="{62850ACE-E0C0-4B5C-BB71-4CAB8C6B65EF}" type="presOf" srcId="{3D538736-04DD-48FE-9E45-CA0CD2B9714E}" destId="{A7A547D2-5634-4AFE-A2EC-AC1FFC6CE604}" srcOrd="0" destOrd="0" presId="urn:microsoft.com/office/officeart/2005/8/layout/vProcess5"/>
    <dgm:cxn modelId="{DBE740F5-BCF9-44D4-B3CC-A00DF7B608B2}" type="presParOf" srcId="{9EE2863B-76F3-4B45-A6C3-C511B2B40A68}" destId="{B455E5E4-A8DB-4645-A235-E6448E16B518}" srcOrd="0" destOrd="0" presId="urn:microsoft.com/office/officeart/2005/8/layout/vProcess5"/>
    <dgm:cxn modelId="{BACAD926-6731-4DDD-9323-45D81D48BC1D}" type="presParOf" srcId="{9EE2863B-76F3-4B45-A6C3-C511B2B40A68}" destId="{C5167FEA-5630-4398-AEEF-E5A4C31C266E}" srcOrd="1" destOrd="0" presId="urn:microsoft.com/office/officeart/2005/8/layout/vProcess5"/>
    <dgm:cxn modelId="{886D2017-9486-44D3-8F65-C71F399F9457}" type="presParOf" srcId="{9EE2863B-76F3-4B45-A6C3-C511B2B40A68}" destId="{CA85A356-C1FA-4CE9-B0CE-91F42FB2188D}" srcOrd="2" destOrd="0" presId="urn:microsoft.com/office/officeart/2005/8/layout/vProcess5"/>
    <dgm:cxn modelId="{87A11199-3098-4AE7-9C93-5CBD0453F6D4}" type="presParOf" srcId="{9EE2863B-76F3-4B45-A6C3-C511B2B40A68}" destId="{C098BE59-295C-4FDB-9EBE-54AD83648FFC}" srcOrd="3" destOrd="0" presId="urn:microsoft.com/office/officeart/2005/8/layout/vProcess5"/>
    <dgm:cxn modelId="{B13D500C-6332-4E19-A6DE-78B738A8F39F}" type="presParOf" srcId="{9EE2863B-76F3-4B45-A6C3-C511B2B40A68}" destId="{A7A547D2-5634-4AFE-A2EC-AC1FFC6CE604}" srcOrd="4" destOrd="0" presId="urn:microsoft.com/office/officeart/2005/8/layout/vProcess5"/>
    <dgm:cxn modelId="{4F4C8A0C-57B7-4E96-8656-3B719779D82D}" type="presParOf" srcId="{9EE2863B-76F3-4B45-A6C3-C511B2B40A68}" destId="{BE1037BD-2F20-4232-AA67-B1905117A637}" srcOrd="5" destOrd="0" presId="urn:microsoft.com/office/officeart/2005/8/layout/vProcess5"/>
    <dgm:cxn modelId="{B5F2DC17-30ED-4762-B05C-ACF6F8AE350F}" type="presParOf" srcId="{9EE2863B-76F3-4B45-A6C3-C511B2B40A68}" destId="{B3A5C341-C265-4C33-96DB-2D33F2607ADF}" srcOrd="6" destOrd="0" presId="urn:microsoft.com/office/officeart/2005/8/layout/vProcess5"/>
    <dgm:cxn modelId="{4B112703-8D76-4A97-BD8E-67084A708262}" type="presParOf" srcId="{9EE2863B-76F3-4B45-A6C3-C511B2B40A68}" destId="{3FAA1525-CD80-4091-9EF2-2B1E3F390C8B}" srcOrd="7" destOrd="0" presId="urn:microsoft.com/office/officeart/2005/8/layout/vProcess5"/>
    <dgm:cxn modelId="{A223FC14-4F36-4FCB-89CB-A9C0BE69AF65}" type="presParOf" srcId="{9EE2863B-76F3-4B45-A6C3-C511B2B40A68}" destId="{D76B1EEC-59E2-445D-960A-E2ADBAEE0930}" srcOrd="8" destOrd="0" presId="urn:microsoft.com/office/officeart/2005/8/layout/vProcess5"/>
    <dgm:cxn modelId="{42E779A1-DF1B-4369-848D-2235FEC77122}" type="presParOf" srcId="{9EE2863B-76F3-4B45-A6C3-C511B2B40A68}" destId="{F5E44343-7D31-4A66-8356-B0875469EDCA}" srcOrd="9" destOrd="0" presId="urn:microsoft.com/office/officeart/2005/8/layout/vProcess5"/>
    <dgm:cxn modelId="{AAA0A554-18BB-4145-ADB4-93226EB2426F}" type="presParOf" srcId="{9EE2863B-76F3-4B45-A6C3-C511B2B40A68}" destId="{C8EFDCF4-4D74-441C-A3FE-0F956753B0D5}" srcOrd="10" destOrd="0" presId="urn:microsoft.com/office/officeart/2005/8/layout/vProcess5"/>
    <dgm:cxn modelId="{D70DCD5E-8409-4729-8BAD-36182917F1CB}" type="presParOf" srcId="{9EE2863B-76F3-4B45-A6C3-C511B2B40A68}" destId="{C23AA9DC-C4A7-4FCB-98FD-869954827AB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086D69-B722-4F4E-B676-210220B39E2D}" type="doc">
      <dgm:prSet loTypeId="urn:microsoft.com/office/officeart/2005/8/layout/vProcess5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EB60EA9-241E-48E7-BDB9-7EBBCF21061C}">
      <dgm:prSet/>
      <dgm:spPr>
        <a:solidFill>
          <a:srgbClr val="154406"/>
        </a:solidFill>
      </dgm:spPr>
      <dgm:t>
        <a:bodyPr/>
        <a:lstStyle/>
        <a:p>
          <a:r>
            <a:rPr lang="en-GB" dirty="0"/>
            <a:t>To centre communities in providing expertise on environmental impacts and suggesting just solutions.</a:t>
          </a:r>
          <a:endParaRPr lang="en-US" dirty="0"/>
        </a:p>
      </dgm:t>
    </dgm:pt>
    <dgm:pt modelId="{56D5A2F8-385D-43C0-B3DA-1A9441072C42}" type="parTrans" cxnId="{ED437607-49FE-4ADA-AD9D-1851067DE268}">
      <dgm:prSet/>
      <dgm:spPr/>
      <dgm:t>
        <a:bodyPr/>
        <a:lstStyle/>
        <a:p>
          <a:endParaRPr lang="en-US"/>
        </a:p>
      </dgm:t>
    </dgm:pt>
    <dgm:pt modelId="{E5349BD2-6251-4BE5-9C10-182926863751}" type="sibTrans" cxnId="{ED437607-49FE-4ADA-AD9D-1851067DE268}">
      <dgm:prSet/>
      <dgm:spPr>
        <a:solidFill>
          <a:srgbClr val="447440">
            <a:alpha val="90000"/>
          </a:srgbClr>
        </a:solidFill>
      </dgm:spPr>
      <dgm:t>
        <a:bodyPr/>
        <a:lstStyle/>
        <a:p>
          <a:endParaRPr lang="en-US"/>
        </a:p>
      </dgm:t>
    </dgm:pt>
    <dgm:pt modelId="{FEA9E391-71B6-4A3E-8D55-13E17B15CF07}">
      <dgm:prSet/>
      <dgm:spPr>
        <a:solidFill>
          <a:srgbClr val="154406"/>
        </a:solidFill>
      </dgm:spPr>
      <dgm:t>
        <a:bodyPr/>
        <a:lstStyle/>
        <a:p>
          <a:r>
            <a:rPr lang="en-GB" dirty="0"/>
            <a:t>To ensure that environmental sustainability decisions and policy do not exacerbate existing inequalities.</a:t>
          </a:r>
          <a:endParaRPr lang="en-US" dirty="0"/>
        </a:p>
      </dgm:t>
    </dgm:pt>
    <dgm:pt modelId="{48816A93-964F-492E-BBDC-8B954CB88D9F}" type="parTrans" cxnId="{6F5C6639-8FB3-4EA3-835E-A704E1847E19}">
      <dgm:prSet/>
      <dgm:spPr/>
      <dgm:t>
        <a:bodyPr/>
        <a:lstStyle/>
        <a:p>
          <a:endParaRPr lang="en-US"/>
        </a:p>
      </dgm:t>
    </dgm:pt>
    <dgm:pt modelId="{09FBB3A4-6AA4-4C63-AAC1-00ED5BFBC939}" type="sibTrans" cxnId="{6F5C6639-8FB3-4EA3-835E-A704E1847E19}">
      <dgm:prSet/>
      <dgm:spPr/>
      <dgm:t>
        <a:bodyPr/>
        <a:lstStyle/>
        <a:p>
          <a:endParaRPr lang="en-US"/>
        </a:p>
      </dgm:t>
    </dgm:pt>
    <dgm:pt modelId="{9EE2863B-76F3-4B45-A6C3-C511B2B40A68}" type="pres">
      <dgm:prSet presAssocID="{EA086D69-B722-4F4E-B676-210220B39E2D}" presName="outerComposite" presStyleCnt="0">
        <dgm:presLayoutVars>
          <dgm:chMax val="5"/>
          <dgm:dir/>
          <dgm:resizeHandles val="exact"/>
        </dgm:presLayoutVars>
      </dgm:prSet>
      <dgm:spPr/>
    </dgm:pt>
    <dgm:pt modelId="{B455E5E4-A8DB-4645-A235-E6448E16B518}" type="pres">
      <dgm:prSet presAssocID="{EA086D69-B722-4F4E-B676-210220B39E2D}" presName="dummyMaxCanvas" presStyleCnt="0">
        <dgm:presLayoutVars/>
      </dgm:prSet>
      <dgm:spPr/>
    </dgm:pt>
    <dgm:pt modelId="{F2ADF884-1F0D-489E-BDF0-91E74444399B}" type="pres">
      <dgm:prSet presAssocID="{EA086D69-B722-4F4E-B676-210220B39E2D}" presName="TwoNodes_1" presStyleLbl="node1" presStyleIdx="0" presStyleCnt="2">
        <dgm:presLayoutVars>
          <dgm:bulletEnabled val="1"/>
        </dgm:presLayoutVars>
      </dgm:prSet>
      <dgm:spPr/>
    </dgm:pt>
    <dgm:pt modelId="{4E05AF7E-1FE5-4399-A763-CA0374CBB330}" type="pres">
      <dgm:prSet presAssocID="{EA086D69-B722-4F4E-B676-210220B39E2D}" presName="TwoNodes_2" presStyleLbl="node1" presStyleIdx="1" presStyleCnt="2">
        <dgm:presLayoutVars>
          <dgm:bulletEnabled val="1"/>
        </dgm:presLayoutVars>
      </dgm:prSet>
      <dgm:spPr/>
    </dgm:pt>
    <dgm:pt modelId="{EEECF76A-851F-45D3-B2B4-CFE79597FB80}" type="pres">
      <dgm:prSet presAssocID="{EA086D69-B722-4F4E-B676-210220B39E2D}" presName="TwoConn_1-2" presStyleLbl="fgAccFollowNode1" presStyleIdx="0" presStyleCnt="1">
        <dgm:presLayoutVars>
          <dgm:bulletEnabled val="1"/>
        </dgm:presLayoutVars>
      </dgm:prSet>
      <dgm:spPr/>
    </dgm:pt>
    <dgm:pt modelId="{651DEB92-1CDD-473B-ABED-35ED5D5AD63F}" type="pres">
      <dgm:prSet presAssocID="{EA086D69-B722-4F4E-B676-210220B39E2D}" presName="TwoNodes_1_text" presStyleLbl="node1" presStyleIdx="1" presStyleCnt="2">
        <dgm:presLayoutVars>
          <dgm:bulletEnabled val="1"/>
        </dgm:presLayoutVars>
      </dgm:prSet>
      <dgm:spPr/>
    </dgm:pt>
    <dgm:pt modelId="{D22120B5-7FE5-4EB2-A9C7-515F6CE51C49}" type="pres">
      <dgm:prSet presAssocID="{EA086D69-B722-4F4E-B676-210220B39E2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D437607-49FE-4ADA-AD9D-1851067DE268}" srcId="{EA086D69-B722-4F4E-B676-210220B39E2D}" destId="{6EB60EA9-241E-48E7-BDB9-7EBBCF21061C}" srcOrd="0" destOrd="0" parTransId="{56D5A2F8-385D-43C0-B3DA-1A9441072C42}" sibTransId="{E5349BD2-6251-4BE5-9C10-182926863751}"/>
    <dgm:cxn modelId="{6F5C6639-8FB3-4EA3-835E-A704E1847E19}" srcId="{EA086D69-B722-4F4E-B676-210220B39E2D}" destId="{FEA9E391-71B6-4A3E-8D55-13E17B15CF07}" srcOrd="1" destOrd="0" parTransId="{48816A93-964F-492E-BBDC-8B954CB88D9F}" sibTransId="{09FBB3A4-6AA4-4C63-AAC1-00ED5BFBC939}"/>
    <dgm:cxn modelId="{0A626E3A-2B77-4E7D-AC74-DB1A8330BFE1}" type="presOf" srcId="{6EB60EA9-241E-48E7-BDB9-7EBBCF21061C}" destId="{F2ADF884-1F0D-489E-BDF0-91E74444399B}" srcOrd="0" destOrd="0" presId="urn:microsoft.com/office/officeart/2005/8/layout/vProcess5"/>
    <dgm:cxn modelId="{B7327A3F-A398-4FB6-9AA8-1EADAA91C23D}" type="presOf" srcId="{FEA9E391-71B6-4A3E-8D55-13E17B15CF07}" destId="{4E05AF7E-1FE5-4399-A763-CA0374CBB330}" srcOrd="0" destOrd="0" presId="urn:microsoft.com/office/officeart/2005/8/layout/vProcess5"/>
    <dgm:cxn modelId="{9C994472-6044-4B14-823C-6CE9D4187012}" type="presOf" srcId="{E5349BD2-6251-4BE5-9C10-182926863751}" destId="{EEECF76A-851F-45D3-B2B4-CFE79597FB80}" srcOrd="0" destOrd="0" presId="urn:microsoft.com/office/officeart/2005/8/layout/vProcess5"/>
    <dgm:cxn modelId="{37C72C94-1E1C-4148-93E5-96A3C93524BD}" type="presOf" srcId="{FEA9E391-71B6-4A3E-8D55-13E17B15CF07}" destId="{D22120B5-7FE5-4EB2-A9C7-515F6CE51C49}" srcOrd="1" destOrd="0" presId="urn:microsoft.com/office/officeart/2005/8/layout/vProcess5"/>
    <dgm:cxn modelId="{DD6E53CD-7D55-4811-B1B9-FF12C74FA68A}" type="presOf" srcId="{EA086D69-B722-4F4E-B676-210220B39E2D}" destId="{9EE2863B-76F3-4B45-A6C3-C511B2B40A68}" srcOrd="0" destOrd="0" presId="urn:microsoft.com/office/officeart/2005/8/layout/vProcess5"/>
    <dgm:cxn modelId="{A8EC58FF-3A9B-480F-90AD-83B8DB8C304D}" type="presOf" srcId="{6EB60EA9-241E-48E7-BDB9-7EBBCF21061C}" destId="{651DEB92-1CDD-473B-ABED-35ED5D5AD63F}" srcOrd="1" destOrd="0" presId="urn:microsoft.com/office/officeart/2005/8/layout/vProcess5"/>
    <dgm:cxn modelId="{DBE740F5-BCF9-44D4-B3CC-A00DF7B608B2}" type="presParOf" srcId="{9EE2863B-76F3-4B45-A6C3-C511B2B40A68}" destId="{B455E5E4-A8DB-4645-A235-E6448E16B518}" srcOrd="0" destOrd="0" presId="urn:microsoft.com/office/officeart/2005/8/layout/vProcess5"/>
    <dgm:cxn modelId="{A3E070EF-6812-4F9D-908C-9C9C682A5057}" type="presParOf" srcId="{9EE2863B-76F3-4B45-A6C3-C511B2B40A68}" destId="{F2ADF884-1F0D-489E-BDF0-91E74444399B}" srcOrd="1" destOrd="0" presId="urn:microsoft.com/office/officeart/2005/8/layout/vProcess5"/>
    <dgm:cxn modelId="{B83410F6-B8C1-4B1D-A837-A8BD7D69BAB9}" type="presParOf" srcId="{9EE2863B-76F3-4B45-A6C3-C511B2B40A68}" destId="{4E05AF7E-1FE5-4399-A763-CA0374CBB330}" srcOrd="2" destOrd="0" presId="urn:microsoft.com/office/officeart/2005/8/layout/vProcess5"/>
    <dgm:cxn modelId="{81FF2ED2-EB2F-4102-AFAC-E467F2EA6A95}" type="presParOf" srcId="{9EE2863B-76F3-4B45-A6C3-C511B2B40A68}" destId="{EEECF76A-851F-45D3-B2B4-CFE79597FB80}" srcOrd="3" destOrd="0" presId="urn:microsoft.com/office/officeart/2005/8/layout/vProcess5"/>
    <dgm:cxn modelId="{9843D3D7-E8C7-4837-981A-041D59D0EDE3}" type="presParOf" srcId="{9EE2863B-76F3-4B45-A6C3-C511B2B40A68}" destId="{651DEB92-1CDD-473B-ABED-35ED5D5AD63F}" srcOrd="4" destOrd="0" presId="urn:microsoft.com/office/officeart/2005/8/layout/vProcess5"/>
    <dgm:cxn modelId="{81FC314F-7C37-4FB7-A50B-66A26E9FF594}" type="presParOf" srcId="{9EE2863B-76F3-4B45-A6C3-C511B2B40A68}" destId="{D22120B5-7FE5-4EB2-A9C7-515F6CE51C4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D1AADC-6284-4588-AB35-EC14D80B85BF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9FC3-0C2B-4E53-B0BC-4DE10C45A756}">
      <dgm:prSet/>
      <dgm:spPr/>
      <dgm:t>
        <a:bodyPr/>
        <a:lstStyle/>
        <a:p>
          <a:r>
            <a:rPr lang="en-GB" b="1"/>
            <a:t>Embed co-production – </a:t>
          </a:r>
          <a:r>
            <a:rPr lang="en-GB" i="1"/>
            <a:t>Co-production should be embedded from the beginning to the end of the project when possible. </a:t>
          </a:r>
          <a:endParaRPr lang="en-US"/>
        </a:p>
      </dgm:t>
    </dgm:pt>
    <dgm:pt modelId="{995610E3-65B4-4283-AE77-A7A732EE6E38}" type="parTrans" cxnId="{5DBB28E6-EEF9-4A5C-AD1F-D07E8CB0B954}">
      <dgm:prSet/>
      <dgm:spPr/>
      <dgm:t>
        <a:bodyPr/>
        <a:lstStyle/>
        <a:p>
          <a:endParaRPr lang="en-US"/>
        </a:p>
      </dgm:t>
    </dgm:pt>
    <dgm:pt modelId="{AEE0946A-0151-430A-BF7C-1A5EEA2EA76A}" type="sibTrans" cxnId="{5DBB28E6-EEF9-4A5C-AD1F-D07E8CB0B954}">
      <dgm:prSet/>
      <dgm:spPr/>
      <dgm:t>
        <a:bodyPr/>
        <a:lstStyle/>
        <a:p>
          <a:endParaRPr lang="en-US"/>
        </a:p>
      </dgm:t>
    </dgm:pt>
    <dgm:pt modelId="{EB657621-8649-4309-8F0F-FD78FB4C30AA}">
      <dgm:prSet/>
      <dgm:spPr/>
      <dgm:t>
        <a:bodyPr/>
        <a:lstStyle/>
        <a:p>
          <a:r>
            <a:rPr lang="en-GB" b="1" dirty="0"/>
            <a:t>Plan appropriate infrastructure and support</a:t>
          </a:r>
          <a:r>
            <a:rPr lang="en-GB" dirty="0"/>
            <a:t> – coproduction needs to be rooted in the structure of organisations.</a:t>
          </a:r>
          <a:endParaRPr lang="en-US" dirty="0"/>
        </a:p>
      </dgm:t>
    </dgm:pt>
    <dgm:pt modelId="{9BA0AA12-4416-4DDB-960F-B5B61E8CE933}" type="parTrans" cxnId="{CAA84F9E-51CA-40F1-99E3-8833FE92F27D}">
      <dgm:prSet/>
      <dgm:spPr/>
      <dgm:t>
        <a:bodyPr/>
        <a:lstStyle/>
        <a:p>
          <a:endParaRPr lang="en-US"/>
        </a:p>
      </dgm:t>
    </dgm:pt>
    <dgm:pt modelId="{D4B16C5B-7981-42B9-B099-4342FC533C76}" type="sibTrans" cxnId="{CAA84F9E-51CA-40F1-99E3-8833FE92F27D}">
      <dgm:prSet/>
      <dgm:spPr/>
      <dgm:t>
        <a:bodyPr/>
        <a:lstStyle/>
        <a:p>
          <a:endParaRPr lang="en-US"/>
        </a:p>
      </dgm:t>
    </dgm:pt>
    <dgm:pt modelId="{32CFFF71-AC55-4061-918F-AE628851AE4F}">
      <dgm:prSet/>
      <dgm:spPr/>
      <dgm:t>
        <a:bodyPr/>
        <a:lstStyle/>
        <a:p>
          <a:r>
            <a:rPr lang="en-GB" b="1"/>
            <a:t>Promote equality, diversity and inclusion</a:t>
          </a:r>
          <a:r>
            <a:rPr lang="en-GB"/>
            <a:t> – coproduction should be an accessible opportunity, where difference between people is valued and respected, and practices are inclusive.</a:t>
          </a:r>
          <a:endParaRPr lang="en-US"/>
        </a:p>
      </dgm:t>
    </dgm:pt>
    <dgm:pt modelId="{B90DA727-EE1D-4A7B-A47A-EFA1CB74B139}" type="parTrans" cxnId="{66DB35F4-1A47-4A7C-84F2-84CEEE83A579}">
      <dgm:prSet/>
      <dgm:spPr/>
      <dgm:t>
        <a:bodyPr/>
        <a:lstStyle/>
        <a:p>
          <a:endParaRPr lang="en-US"/>
        </a:p>
      </dgm:t>
    </dgm:pt>
    <dgm:pt modelId="{8D081297-D330-4DA6-AF28-DE7B85281C0F}" type="sibTrans" cxnId="{66DB35F4-1A47-4A7C-84F2-84CEEE83A579}">
      <dgm:prSet/>
      <dgm:spPr/>
      <dgm:t>
        <a:bodyPr/>
        <a:lstStyle/>
        <a:p>
          <a:endParaRPr lang="en-US"/>
        </a:p>
      </dgm:t>
    </dgm:pt>
    <dgm:pt modelId="{D10B8AF5-33BA-457F-9F57-C48C02F33490}">
      <dgm:prSet/>
      <dgm:spPr/>
      <dgm:t>
        <a:bodyPr/>
        <a:lstStyle/>
        <a:p>
          <a:r>
            <a:rPr lang="en-GB" b="1"/>
            <a:t>Build empowering and equal relationships</a:t>
          </a:r>
          <a:r>
            <a:rPr lang="en-GB"/>
            <a:t> – coproduction should be underpinned by trusting, respectful, and empowering relationships.</a:t>
          </a:r>
          <a:endParaRPr lang="en-US"/>
        </a:p>
      </dgm:t>
    </dgm:pt>
    <dgm:pt modelId="{F433A9BD-7376-4BE1-8406-A60332205C69}" type="parTrans" cxnId="{0D3E3D4D-8067-4524-BA7B-676C217E641B}">
      <dgm:prSet/>
      <dgm:spPr/>
      <dgm:t>
        <a:bodyPr/>
        <a:lstStyle/>
        <a:p>
          <a:endParaRPr lang="en-US"/>
        </a:p>
      </dgm:t>
    </dgm:pt>
    <dgm:pt modelId="{1D83FE82-FD7B-41E0-8229-0B09F4BD8291}" type="sibTrans" cxnId="{0D3E3D4D-8067-4524-BA7B-676C217E641B}">
      <dgm:prSet/>
      <dgm:spPr/>
      <dgm:t>
        <a:bodyPr/>
        <a:lstStyle/>
        <a:p>
          <a:endParaRPr lang="en-US"/>
        </a:p>
      </dgm:t>
    </dgm:pt>
    <dgm:pt modelId="{86551582-701D-4AF5-9E9A-3E0335EF8B06}">
      <dgm:prSet/>
      <dgm:spPr/>
      <dgm:t>
        <a:bodyPr/>
        <a:lstStyle/>
        <a:p>
          <a:r>
            <a:rPr lang="en-GB" b="1"/>
            <a:t>Foster open and transparent communication</a:t>
          </a:r>
          <a:r>
            <a:rPr lang="en-GB"/>
            <a:t> – coproduction should be based on honesty and transparency.</a:t>
          </a:r>
          <a:endParaRPr lang="en-US"/>
        </a:p>
      </dgm:t>
    </dgm:pt>
    <dgm:pt modelId="{BBDCEE39-B5C1-442C-8D6E-018F17F60D91}" type="parTrans" cxnId="{E248E09A-0FBF-4881-8F55-36841F22EBD7}">
      <dgm:prSet/>
      <dgm:spPr/>
      <dgm:t>
        <a:bodyPr/>
        <a:lstStyle/>
        <a:p>
          <a:endParaRPr lang="en-US"/>
        </a:p>
      </dgm:t>
    </dgm:pt>
    <dgm:pt modelId="{C64F68DA-E050-4EEF-B6B9-D002AAB63A9C}" type="sibTrans" cxnId="{E248E09A-0FBF-4881-8F55-36841F22EBD7}">
      <dgm:prSet/>
      <dgm:spPr/>
      <dgm:t>
        <a:bodyPr/>
        <a:lstStyle/>
        <a:p>
          <a:endParaRPr lang="en-US"/>
        </a:p>
      </dgm:t>
    </dgm:pt>
    <dgm:pt modelId="{2B2D73DB-4ADC-437B-95DA-2074D3384789}">
      <dgm:prSet/>
      <dgm:spPr/>
      <dgm:t>
        <a:bodyPr/>
        <a:lstStyle/>
        <a:p>
          <a:r>
            <a:rPr lang="en-GB" b="1" dirty="0"/>
            <a:t>Provide ongoing support</a:t>
          </a:r>
          <a:r>
            <a:rPr lang="en-GB" dirty="0"/>
            <a:t> – support should be made available for those with lived experience and other stakeholders who are involved with coproduction.</a:t>
          </a:r>
          <a:endParaRPr lang="en-US" dirty="0"/>
        </a:p>
      </dgm:t>
    </dgm:pt>
    <dgm:pt modelId="{69C1EE65-ED5E-427A-90E2-C12235A91DC5}" type="parTrans" cxnId="{39498CEA-6C01-41EA-BB80-5D13D9C62645}">
      <dgm:prSet/>
      <dgm:spPr/>
      <dgm:t>
        <a:bodyPr/>
        <a:lstStyle/>
        <a:p>
          <a:endParaRPr lang="en-US"/>
        </a:p>
      </dgm:t>
    </dgm:pt>
    <dgm:pt modelId="{22B9AA4B-E201-4EE8-ACD3-2E418C6EA907}" type="sibTrans" cxnId="{39498CEA-6C01-41EA-BB80-5D13D9C62645}">
      <dgm:prSet/>
      <dgm:spPr/>
      <dgm:t>
        <a:bodyPr/>
        <a:lstStyle/>
        <a:p>
          <a:endParaRPr lang="en-US"/>
        </a:p>
      </dgm:t>
    </dgm:pt>
    <dgm:pt modelId="{BB0A4FD0-273B-4982-A871-029AB5154875}">
      <dgm:prSet/>
      <dgm:spPr/>
      <dgm:t>
        <a:bodyPr/>
        <a:lstStyle/>
        <a:p>
          <a:r>
            <a:rPr lang="en-GB" b="1"/>
            <a:t>Learn, reflect, adapt with partners</a:t>
          </a:r>
          <a:r>
            <a:rPr lang="en-GB"/>
            <a:t> – coproduction should be an ongoing and collaborative learning process.</a:t>
          </a:r>
          <a:endParaRPr lang="en-US"/>
        </a:p>
      </dgm:t>
    </dgm:pt>
    <dgm:pt modelId="{50DCB87C-0EE1-4D58-A46F-666B68499105}" type="parTrans" cxnId="{F1D16F06-8AA5-4CAC-BA92-5466F4E95E84}">
      <dgm:prSet/>
      <dgm:spPr/>
      <dgm:t>
        <a:bodyPr/>
        <a:lstStyle/>
        <a:p>
          <a:endParaRPr lang="en-US"/>
        </a:p>
      </dgm:t>
    </dgm:pt>
    <dgm:pt modelId="{650E6F86-E66A-4EC4-944B-3BEA664EBA8F}" type="sibTrans" cxnId="{F1D16F06-8AA5-4CAC-BA92-5466F4E95E84}">
      <dgm:prSet/>
      <dgm:spPr/>
      <dgm:t>
        <a:bodyPr/>
        <a:lstStyle/>
        <a:p>
          <a:endParaRPr lang="en-US"/>
        </a:p>
      </dgm:t>
    </dgm:pt>
    <dgm:pt modelId="{30B5F89B-3FC7-4743-A901-8A826B3C9FC4}">
      <dgm:prSet/>
      <dgm:spPr/>
      <dgm:t>
        <a:bodyPr/>
        <a:lstStyle/>
        <a:p>
          <a:r>
            <a:rPr lang="en-GB" b="1"/>
            <a:t>Share a vision of meaningful change</a:t>
          </a:r>
          <a:r>
            <a:rPr lang="en-GB"/>
            <a:t> – coproduction should be recognised as a social movement</a:t>
          </a:r>
          <a:endParaRPr lang="en-US"/>
        </a:p>
      </dgm:t>
    </dgm:pt>
    <dgm:pt modelId="{EADAAD98-97F8-4797-97B5-5882129F2364}" type="parTrans" cxnId="{6E24AD98-3F02-4A2C-9A52-7B21DCAED122}">
      <dgm:prSet/>
      <dgm:spPr/>
      <dgm:t>
        <a:bodyPr/>
        <a:lstStyle/>
        <a:p>
          <a:endParaRPr lang="en-US"/>
        </a:p>
      </dgm:t>
    </dgm:pt>
    <dgm:pt modelId="{27077E6F-862C-42D9-A7D3-6C142BBA1705}" type="sibTrans" cxnId="{6E24AD98-3F02-4A2C-9A52-7B21DCAED122}">
      <dgm:prSet/>
      <dgm:spPr/>
      <dgm:t>
        <a:bodyPr/>
        <a:lstStyle/>
        <a:p>
          <a:endParaRPr lang="en-US"/>
        </a:p>
      </dgm:t>
    </dgm:pt>
    <dgm:pt modelId="{9D27A78F-DBE7-4E46-ACBE-1FE63859F4F1}" type="pres">
      <dgm:prSet presAssocID="{A8D1AADC-6284-4588-AB35-EC14D80B85BF}" presName="Name0" presStyleCnt="0">
        <dgm:presLayoutVars>
          <dgm:dir/>
          <dgm:resizeHandles val="exact"/>
        </dgm:presLayoutVars>
      </dgm:prSet>
      <dgm:spPr/>
    </dgm:pt>
    <dgm:pt modelId="{1C1918E7-1F41-4C05-AF64-CE2F251969F7}" type="pres">
      <dgm:prSet presAssocID="{346B9FC3-0C2B-4E53-B0BC-4DE10C45A756}" presName="node" presStyleLbl="node1" presStyleIdx="0" presStyleCnt="8">
        <dgm:presLayoutVars>
          <dgm:bulletEnabled val="1"/>
        </dgm:presLayoutVars>
      </dgm:prSet>
      <dgm:spPr/>
    </dgm:pt>
    <dgm:pt modelId="{15E53949-08F8-417D-9390-5F47CD3C58E9}" type="pres">
      <dgm:prSet presAssocID="{AEE0946A-0151-430A-BF7C-1A5EEA2EA76A}" presName="sibTrans" presStyleLbl="sibTrans1D1" presStyleIdx="0" presStyleCnt="7"/>
      <dgm:spPr/>
    </dgm:pt>
    <dgm:pt modelId="{B1C0B944-0DD8-4076-9B38-4031F0BFE6C2}" type="pres">
      <dgm:prSet presAssocID="{AEE0946A-0151-430A-BF7C-1A5EEA2EA76A}" presName="connectorText" presStyleLbl="sibTrans1D1" presStyleIdx="0" presStyleCnt="7"/>
      <dgm:spPr/>
    </dgm:pt>
    <dgm:pt modelId="{96E4B337-C9A8-44C7-8597-6D1278D5BD2B}" type="pres">
      <dgm:prSet presAssocID="{EB657621-8649-4309-8F0F-FD78FB4C30AA}" presName="node" presStyleLbl="node1" presStyleIdx="1" presStyleCnt="8">
        <dgm:presLayoutVars>
          <dgm:bulletEnabled val="1"/>
        </dgm:presLayoutVars>
      </dgm:prSet>
      <dgm:spPr/>
    </dgm:pt>
    <dgm:pt modelId="{68345A81-1B5D-47C6-96B8-E4E100740A6C}" type="pres">
      <dgm:prSet presAssocID="{D4B16C5B-7981-42B9-B099-4342FC533C76}" presName="sibTrans" presStyleLbl="sibTrans1D1" presStyleIdx="1" presStyleCnt="7"/>
      <dgm:spPr/>
    </dgm:pt>
    <dgm:pt modelId="{919835F4-2AE5-4162-BD07-970E58075A23}" type="pres">
      <dgm:prSet presAssocID="{D4B16C5B-7981-42B9-B099-4342FC533C76}" presName="connectorText" presStyleLbl="sibTrans1D1" presStyleIdx="1" presStyleCnt="7"/>
      <dgm:spPr/>
    </dgm:pt>
    <dgm:pt modelId="{B5037396-90E0-453E-B18D-4611E7F753C7}" type="pres">
      <dgm:prSet presAssocID="{32CFFF71-AC55-4061-918F-AE628851AE4F}" presName="node" presStyleLbl="node1" presStyleIdx="2" presStyleCnt="8">
        <dgm:presLayoutVars>
          <dgm:bulletEnabled val="1"/>
        </dgm:presLayoutVars>
      </dgm:prSet>
      <dgm:spPr/>
    </dgm:pt>
    <dgm:pt modelId="{79C699BA-3A68-4134-88BC-3566A8442613}" type="pres">
      <dgm:prSet presAssocID="{8D081297-D330-4DA6-AF28-DE7B85281C0F}" presName="sibTrans" presStyleLbl="sibTrans1D1" presStyleIdx="2" presStyleCnt="7"/>
      <dgm:spPr/>
    </dgm:pt>
    <dgm:pt modelId="{B985E93B-CEA2-4B27-87B5-751E2E536F8F}" type="pres">
      <dgm:prSet presAssocID="{8D081297-D330-4DA6-AF28-DE7B85281C0F}" presName="connectorText" presStyleLbl="sibTrans1D1" presStyleIdx="2" presStyleCnt="7"/>
      <dgm:spPr/>
    </dgm:pt>
    <dgm:pt modelId="{3B6C434B-89ED-4F49-A3B3-05C533C6859F}" type="pres">
      <dgm:prSet presAssocID="{D10B8AF5-33BA-457F-9F57-C48C02F33490}" presName="node" presStyleLbl="node1" presStyleIdx="3" presStyleCnt="8">
        <dgm:presLayoutVars>
          <dgm:bulletEnabled val="1"/>
        </dgm:presLayoutVars>
      </dgm:prSet>
      <dgm:spPr/>
    </dgm:pt>
    <dgm:pt modelId="{057EF52A-CB70-4035-B484-93F2BC26A69B}" type="pres">
      <dgm:prSet presAssocID="{1D83FE82-FD7B-41E0-8229-0B09F4BD8291}" presName="sibTrans" presStyleLbl="sibTrans1D1" presStyleIdx="3" presStyleCnt="7"/>
      <dgm:spPr/>
    </dgm:pt>
    <dgm:pt modelId="{9B865D5B-8336-41AB-8B76-6AE84F3124C7}" type="pres">
      <dgm:prSet presAssocID="{1D83FE82-FD7B-41E0-8229-0B09F4BD8291}" presName="connectorText" presStyleLbl="sibTrans1D1" presStyleIdx="3" presStyleCnt="7"/>
      <dgm:spPr/>
    </dgm:pt>
    <dgm:pt modelId="{444E5E91-3521-4317-BEE1-7C7310717CC5}" type="pres">
      <dgm:prSet presAssocID="{86551582-701D-4AF5-9E9A-3E0335EF8B06}" presName="node" presStyleLbl="node1" presStyleIdx="4" presStyleCnt="8">
        <dgm:presLayoutVars>
          <dgm:bulletEnabled val="1"/>
        </dgm:presLayoutVars>
      </dgm:prSet>
      <dgm:spPr/>
    </dgm:pt>
    <dgm:pt modelId="{7BB577C0-A5BE-49DE-8282-89A8D62B3B3B}" type="pres">
      <dgm:prSet presAssocID="{C64F68DA-E050-4EEF-B6B9-D002AAB63A9C}" presName="sibTrans" presStyleLbl="sibTrans1D1" presStyleIdx="4" presStyleCnt="7"/>
      <dgm:spPr/>
    </dgm:pt>
    <dgm:pt modelId="{25EEEB02-3737-4027-938C-520A9B9EF7D0}" type="pres">
      <dgm:prSet presAssocID="{C64F68DA-E050-4EEF-B6B9-D002AAB63A9C}" presName="connectorText" presStyleLbl="sibTrans1D1" presStyleIdx="4" presStyleCnt="7"/>
      <dgm:spPr/>
    </dgm:pt>
    <dgm:pt modelId="{04B076D1-6379-4DB5-A56D-7A5E83B65A06}" type="pres">
      <dgm:prSet presAssocID="{2B2D73DB-4ADC-437B-95DA-2074D3384789}" presName="node" presStyleLbl="node1" presStyleIdx="5" presStyleCnt="8">
        <dgm:presLayoutVars>
          <dgm:bulletEnabled val="1"/>
        </dgm:presLayoutVars>
      </dgm:prSet>
      <dgm:spPr/>
    </dgm:pt>
    <dgm:pt modelId="{CB75E932-E91D-403B-BFE6-DD0A19C5B382}" type="pres">
      <dgm:prSet presAssocID="{22B9AA4B-E201-4EE8-ACD3-2E418C6EA907}" presName="sibTrans" presStyleLbl="sibTrans1D1" presStyleIdx="5" presStyleCnt="7"/>
      <dgm:spPr/>
    </dgm:pt>
    <dgm:pt modelId="{EBBFE4CD-466E-4E49-84C7-CAFD27086847}" type="pres">
      <dgm:prSet presAssocID="{22B9AA4B-E201-4EE8-ACD3-2E418C6EA907}" presName="connectorText" presStyleLbl="sibTrans1D1" presStyleIdx="5" presStyleCnt="7"/>
      <dgm:spPr/>
    </dgm:pt>
    <dgm:pt modelId="{EB5BC0C6-F727-496A-9F08-4C52F35FB3D6}" type="pres">
      <dgm:prSet presAssocID="{BB0A4FD0-273B-4982-A871-029AB5154875}" presName="node" presStyleLbl="node1" presStyleIdx="6" presStyleCnt="8">
        <dgm:presLayoutVars>
          <dgm:bulletEnabled val="1"/>
        </dgm:presLayoutVars>
      </dgm:prSet>
      <dgm:spPr/>
    </dgm:pt>
    <dgm:pt modelId="{31A05A86-C2D2-4FC5-AEF8-79CAEAE66CD4}" type="pres">
      <dgm:prSet presAssocID="{650E6F86-E66A-4EC4-944B-3BEA664EBA8F}" presName="sibTrans" presStyleLbl="sibTrans1D1" presStyleIdx="6" presStyleCnt="7"/>
      <dgm:spPr/>
    </dgm:pt>
    <dgm:pt modelId="{BC83D67A-98B8-4A71-BF0C-FE97550463C5}" type="pres">
      <dgm:prSet presAssocID="{650E6F86-E66A-4EC4-944B-3BEA664EBA8F}" presName="connectorText" presStyleLbl="sibTrans1D1" presStyleIdx="6" presStyleCnt="7"/>
      <dgm:spPr/>
    </dgm:pt>
    <dgm:pt modelId="{CFECDFA8-8E03-4943-9E48-06D801EEBA25}" type="pres">
      <dgm:prSet presAssocID="{30B5F89B-3FC7-4743-A901-8A826B3C9FC4}" presName="node" presStyleLbl="node1" presStyleIdx="7" presStyleCnt="8">
        <dgm:presLayoutVars>
          <dgm:bulletEnabled val="1"/>
        </dgm:presLayoutVars>
      </dgm:prSet>
      <dgm:spPr/>
    </dgm:pt>
  </dgm:ptLst>
  <dgm:cxnLst>
    <dgm:cxn modelId="{E00CCD01-B514-4786-86F0-FCE8D3230D2A}" type="presOf" srcId="{D4B16C5B-7981-42B9-B099-4342FC533C76}" destId="{919835F4-2AE5-4162-BD07-970E58075A23}" srcOrd="1" destOrd="0" presId="urn:microsoft.com/office/officeart/2016/7/layout/RepeatingBendingProcessNew"/>
    <dgm:cxn modelId="{F1D16F06-8AA5-4CAC-BA92-5466F4E95E84}" srcId="{A8D1AADC-6284-4588-AB35-EC14D80B85BF}" destId="{BB0A4FD0-273B-4982-A871-029AB5154875}" srcOrd="6" destOrd="0" parTransId="{50DCB87C-0EE1-4D58-A46F-666B68499105}" sibTransId="{650E6F86-E66A-4EC4-944B-3BEA664EBA8F}"/>
    <dgm:cxn modelId="{F96C7714-8558-4BFC-BC5A-6C9C365148AA}" type="presOf" srcId="{650E6F86-E66A-4EC4-944B-3BEA664EBA8F}" destId="{31A05A86-C2D2-4FC5-AEF8-79CAEAE66CD4}" srcOrd="0" destOrd="0" presId="urn:microsoft.com/office/officeart/2016/7/layout/RepeatingBendingProcessNew"/>
    <dgm:cxn modelId="{556D5E31-6D90-4FF3-84BE-5CBFCDEEF774}" type="presOf" srcId="{30B5F89B-3FC7-4743-A901-8A826B3C9FC4}" destId="{CFECDFA8-8E03-4943-9E48-06D801EEBA25}" srcOrd="0" destOrd="0" presId="urn:microsoft.com/office/officeart/2016/7/layout/RepeatingBendingProcessNew"/>
    <dgm:cxn modelId="{39F1833F-50A0-4639-A8BF-B373A98284AE}" type="presOf" srcId="{32CFFF71-AC55-4061-918F-AE628851AE4F}" destId="{B5037396-90E0-453E-B18D-4611E7F753C7}" srcOrd="0" destOrd="0" presId="urn:microsoft.com/office/officeart/2016/7/layout/RepeatingBendingProcessNew"/>
    <dgm:cxn modelId="{D670A960-80A2-4B76-8F06-A8E4E2F69736}" type="presOf" srcId="{1D83FE82-FD7B-41E0-8229-0B09F4BD8291}" destId="{057EF52A-CB70-4035-B484-93F2BC26A69B}" srcOrd="0" destOrd="0" presId="urn:microsoft.com/office/officeart/2016/7/layout/RepeatingBendingProcessNew"/>
    <dgm:cxn modelId="{6E0F1F43-049B-4CFD-AD57-7DDBD6DBADFA}" type="presOf" srcId="{AEE0946A-0151-430A-BF7C-1A5EEA2EA76A}" destId="{15E53949-08F8-417D-9390-5F47CD3C58E9}" srcOrd="0" destOrd="0" presId="urn:microsoft.com/office/officeart/2016/7/layout/RepeatingBendingProcessNew"/>
    <dgm:cxn modelId="{857C3065-F173-4F8D-9EEF-B8E7AFAA87AA}" type="presOf" srcId="{D4B16C5B-7981-42B9-B099-4342FC533C76}" destId="{68345A81-1B5D-47C6-96B8-E4E100740A6C}" srcOrd="0" destOrd="0" presId="urn:microsoft.com/office/officeart/2016/7/layout/RepeatingBendingProcessNew"/>
    <dgm:cxn modelId="{0D3E3D4D-8067-4524-BA7B-676C217E641B}" srcId="{A8D1AADC-6284-4588-AB35-EC14D80B85BF}" destId="{D10B8AF5-33BA-457F-9F57-C48C02F33490}" srcOrd="3" destOrd="0" parTransId="{F433A9BD-7376-4BE1-8406-A60332205C69}" sibTransId="{1D83FE82-FD7B-41E0-8229-0B09F4BD8291}"/>
    <dgm:cxn modelId="{501F6654-FD3B-4AAC-B8CD-D44DD6044B15}" type="presOf" srcId="{A8D1AADC-6284-4588-AB35-EC14D80B85BF}" destId="{9D27A78F-DBE7-4E46-ACBE-1FE63859F4F1}" srcOrd="0" destOrd="0" presId="urn:microsoft.com/office/officeart/2016/7/layout/RepeatingBendingProcessNew"/>
    <dgm:cxn modelId="{9D1DDA58-5F07-4604-B24D-ECAA14B0D55F}" type="presOf" srcId="{346B9FC3-0C2B-4E53-B0BC-4DE10C45A756}" destId="{1C1918E7-1F41-4C05-AF64-CE2F251969F7}" srcOrd="0" destOrd="0" presId="urn:microsoft.com/office/officeart/2016/7/layout/RepeatingBendingProcessNew"/>
    <dgm:cxn modelId="{0E1E3B85-828B-4866-AE58-4CB922842F73}" type="presOf" srcId="{D10B8AF5-33BA-457F-9F57-C48C02F33490}" destId="{3B6C434B-89ED-4F49-A3B3-05C533C6859F}" srcOrd="0" destOrd="0" presId="urn:microsoft.com/office/officeart/2016/7/layout/RepeatingBendingProcessNew"/>
    <dgm:cxn modelId="{DA307087-AEE2-4484-BC06-8B048C3FC5B1}" type="presOf" srcId="{EB657621-8649-4309-8F0F-FD78FB4C30AA}" destId="{96E4B337-C9A8-44C7-8597-6D1278D5BD2B}" srcOrd="0" destOrd="0" presId="urn:microsoft.com/office/officeart/2016/7/layout/RepeatingBendingProcessNew"/>
    <dgm:cxn modelId="{CB458D89-AB42-4BDB-9AD5-4A90000A6EFF}" type="presOf" srcId="{86551582-701D-4AF5-9E9A-3E0335EF8B06}" destId="{444E5E91-3521-4317-BEE1-7C7310717CC5}" srcOrd="0" destOrd="0" presId="urn:microsoft.com/office/officeart/2016/7/layout/RepeatingBendingProcessNew"/>
    <dgm:cxn modelId="{CD04368B-A46F-47E0-A629-95B70E3AB99C}" type="presOf" srcId="{650E6F86-E66A-4EC4-944B-3BEA664EBA8F}" destId="{BC83D67A-98B8-4A71-BF0C-FE97550463C5}" srcOrd="1" destOrd="0" presId="urn:microsoft.com/office/officeart/2016/7/layout/RepeatingBendingProcessNew"/>
    <dgm:cxn modelId="{79A92F94-FE75-47B7-8550-6FA5A1B934E4}" type="presOf" srcId="{C64F68DA-E050-4EEF-B6B9-D002AAB63A9C}" destId="{7BB577C0-A5BE-49DE-8282-89A8D62B3B3B}" srcOrd="0" destOrd="0" presId="urn:microsoft.com/office/officeart/2016/7/layout/RepeatingBendingProcessNew"/>
    <dgm:cxn modelId="{6E24AD98-3F02-4A2C-9A52-7B21DCAED122}" srcId="{A8D1AADC-6284-4588-AB35-EC14D80B85BF}" destId="{30B5F89B-3FC7-4743-A901-8A826B3C9FC4}" srcOrd="7" destOrd="0" parTransId="{EADAAD98-97F8-4797-97B5-5882129F2364}" sibTransId="{27077E6F-862C-42D9-A7D3-6C142BBA1705}"/>
    <dgm:cxn modelId="{E248E09A-0FBF-4881-8F55-36841F22EBD7}" srcId="{A8D1AADC-6284-4588-AB35-EC14D80B85BF}" destId="{86551582-701D-4AF5-9E9A-3E0335EF8B06}" srcOrd="4" destOrd="0" parTransId="{BBDCEE39-B5C1-442C-8D6E-018F17F60D91}" sibTransId="{C64F68DA-E050-4EEF-B6B9-D002AAB63A9C}"/>
    <dgm:cxn modelId="{CAA84F9E-51CA-40F1-99E3-8833FE92F27D}" srcId="{A8D1AADC-6284-4588-AB35-EC14D80B85BF}" destId="{EB657621-8649-4309-8F0F-FD78FB4C30AA}" srcOrd="1" destOrd="0" parTransId="{9BA0AA12-4416-4DDB-960F-B5B61E8CE933}" sibTransId="{D4B16C5B-7981-42B9-B099-4342FC533C76}"/>
    <dgm:cxn modelId="{25C30AA6-1D00-41F6-8AEE-4C5E94E9B678}" type="presOf" srcId="{22B9AA4B-E201-4EE8-ACD3-2E418C6EA907}" destId="{CB75E932-E91D-403B-BFE6-DD0A19C5B382}" srcOrd="0" destOrd="0" presId="urn:microsoft.com/office/officeart/2016/7/layout/RepeatingBendingProcessNew"/>
    <dgm:cxn modelId="{3BCF59AD-9CD2-4A8E-8B92-0AB04491F30B}" type="presOf" srcId="{8D081297-D330-4DA6-AF28-DE7B85281C0F}" destId="{79C699BA-3A68-4134-88BC-3566A8442613}" srcOrd="0" destOrd="0" presId="urn:microsoft.com/office/officeart/2016/7/layout/RepeatingBendingProcessNew"/>
    <dgm:cxn modelId="{B46DA5B2-565B-4C78-A17E-DBA4DDF6238F}" type="presOf" srcId="{1D83FE82-FD7B-41E0-8229-0B09F4BD8291}" destId="{9B865D5B-8336-41AB-8B76-6AE84F3124C7}" srcOrd="1" destOrd="0" presId="urn:microsoft.com/office/officeart/2016/7/layout/RepeatingBendingProcessNew"/>
    <dgm:cxn modelId="{8FDF54BC-0CEB-47AF-AE2C-24F1ACCFF2CD}" type="presOf" srcId="{AEE0946A-0151-430A-BF7C-1A5EEA2EA76A}" destId="{B1C0B944-0DD8-4076-9B38-4031F0BFE6C2}" srcOrd="1" destOrd="0" presId="urn:microsoft.com/office/officeart/2016/7/layout/RepeatingBendingProcessNew"/>
    <dgm:cxn modelId="{7D8D71D3-90A8-4253-AC46-E490D2C1A22B}" type="presOf" srcId="{BB0A4FD0-273B-4982-A871-029AB5154875}" destId="{EB5BC0C6-F727-496A-9F08-4C52F35FB3D6}" srcOrd="0" destOrd="0" presId="urn:microsoft.com/office/officeart/2016/7/layout/RepeatingBendingProcessNew"/>
    <dgm:cxn modelId="{345553D9-0025-4F5A-8E6E-DB7A6E79972F}" type="presOf" srcId="{2B2D73DB-4ADC-437B-95DA-2074D3384789}" destId="{04B076D1-6379-4DB5-A56D-7A5E83B65A06}" srcOrd="0" destOrd="0" presId="urn:microsoft.com/office/officeart/2016/7/layout/RepeatingBendingProcessNew"/>
    <dgm:cxn modelId="{562BA4D9-5201-4C4A-88B6-EF2BA8C0ECDA}" type="presOf" srcId="{22B9AA4B-E201-4EE8-ACD3-2E418C6EA907}" destId="{EBBFE4CD-466E-4E49-84C7-CAFD27086847}" srcOrd="1" destOrd="0" presId="urn:microsoft.com/office/officeart/2016/7/layout/RepeatingBendingProcessNew"/>
    <dgm:cxn modelId="{5DBB28E6-EEF9-4A5C-AD1F-D07E8CB0B954}" srcId="{A8D1AADC-6284-4588-AB35-EC14D80B85BF}" destId="{346B9FC3-0C2B-4E53-B0BC-4DE10C45A756}" srcOrd="0" destOrd="0" parTransId="{995610E3-65B4-4283-AE77-A7A732EE6E38}" sibTransId="{AEE0946A-0151-430A-BF7C-1A5EEA2EA76A}"/>
    <dgm:cxn modelId="{39498CEA-6C01-41EA-BB80-5D13D9C62645}" srcId="{A8D1AADC-6284-4588-AB35-EC14D80B85BF}" destId="{2B2D73DB-4ADC-437B-95DA-2074D3384789}" srcOrd="5" destOrd="0" parTransId="{69C1EE65-ED5E-427A-90E2-C12235A91DC5}" sibTransId="{22B9AA4B-E201-4EE8-ACD3-2E418C6EA907}"/>
    <dgm:cxn modelId="{20997FF3-374F-4E91-8D12-87DC903356E7}" type="presOf" srcId="{C64F68DA-E050-4EEF-B6B9-D002AAB63A9C}" destId="{25EEEB02-3737-4027-938C-520A9B9EF7D0}" srcOrd="1" destOrd="0" presId="urn:microsoft.com/office/officeart/2016/7/layout/RepeatingBendingProcessNew"/>
    <dgm:cxn modelId="{66DB35F4-1A47-4A7C-84F2-84CEEE83A579}" srcId="{A8D1AADC-6284-4588-AB35-EC14D80B85BF}" destId="{32CFFF71-AC55-4061-918F-AE628851AE4F}" srcOrd="2" destOrd="0" parTransId="{B90DA727-EE1D-4A7B-A47A-EFA1CB74B139}" sibTransId="{8D081297-D330-4DA6-AF28-DE7B85281C0F}"/>
    <dgm:cxn modelId="{B2C920FE-659B-4649-A68A-C1A1E6DC7F00}" type="presOf" srcId="{8D081297-D330-4DA6-AF28-DE7B85281C0F}" destId="{B985E93B-CEA2-4B27-87B5-751E2E536F8F}" srcOrd="1" destOrd="0" presId="urn:microsoft.com/office/officeart/2016/7/layout/RepeatingBendingProcessNew"/>
    <dgm:cxn modelId="{EBE69E20-411A-44B1-B047-B2DB6B6DD1B8}" type="presParOf" srcId="{9D27A78F-DBE7-4E46-ACBE-1FE63859F4F1}" destId="{1C1918E7-1F41-4C05-AF64-CE2F251969F7}" srcOrd="0" destOrd="0" presId="urn:microsoft.com/office/officeart/2016/7/layout/RepeatingBendingProcessNew"/>
    <dgm:cxn modelId="{B26A3CF9-6244-4A48-8D6E-41CB9614E2C9}" type="presParOf" srcId="{9D27A78F-DBE7-4E46-ACBE-1FE63859F4F1}" destId="{15E53949-08F8-417D-9390-5F47CD3C58E9}" srcOrd="1" destOrd="0" presId="urn:microsoft.com/office/officeart/2016/7/layout/RepeatingBendingProcessNew"/>
    <dgm:cxn modelId="{5BCFF1F4-0C5A-444F-BB07-C40DCDE045E2}" type="presParOf" srcId="{15E53949-08F8-417D-9390-5F47CD3C58E9}" destId="{B1C0B944-0DD8-4076-9B38-4031F0BFE6C2}" srcOrd="0" destOrd="0" presId="urn:microsoft.com/office/officeart/2016/7/layout/RepeatingBendingProcessNew"/>
    <dgm:cxn modelId="{87A16DAD-5248-4413-8F95-39D3D7A8758A}" type="presParOf" srcId="{9D27A78F-DBE7-4E46-ACBE-1FE63859F4F1}" destId="{96E4B337-C9A8-44C7-8597-6D1278D5BD2B}" srcOrd="2" destOrd="0" presId="urn:microsoft.com/office/officeart/2016/7/layout/RepeatingBendingProcessNew"/>
    <dgm:cxn modelId="{18B7B102-B215-45B1-8D1A-2160BFD7E001}" type="presParOf" srcId="{9D27A78F-DBE7-4E46-ACBE-1FE63859F4F1}" destId="{68345A81-1B5D-47C6-96B8-E4E100740A6C}" srcOrd="3" destOrd="0" presId="urn:microsoft.com/office/officeart/2016/7/layout/RepeatingBendingProcessNew"/>
    <dgm:cxn modelId="{D10D0234-1D12-4953-BCE6-D600C6517725}" type="presParOf" srcId="{68345A81-1B5D-47C6-96B8-E4E100740A6C}" destId="{919835F4-2AE5-4162-BD07-970E58075A23}" srcOrd="0" destOrd="0" presId="urn:microsoft.com/office/officeart/2016/7/layout/RepeatingBendingProcessNew"/>
    <dgm:cxn modelId="{F8CF604A-E2D8-4F68-B726-C0684B8FFCC1}" type="presParOf" srcId="{9D27A78F-DBE7-4E46-ACBE-1FE63859F4F1}" destId="{B5037396-90E0-453E-B18D-4611E7F753C7}" srcOrd="4" destOrd="0" presId="urn:microsoft.com/office/officeart/2016/7/layout/RepeatingBendingProcessNew"/>
    <dgm:cxn modelId="{5A248F26-7471-40C5-85DA-D47BA924FF8D}" type="presParOf" srcId="{9D27A78F-DBE7-4E46-ACBE-1FE63859F4F1}" destId="{79C699BA-3A68-4134-88BC-3566A8442613}" srcOrd="5" destOrd="0" presId="urn:microsoft.com/office/officeart/2016/7/layout/RepeatingBendingProcessNew"/>
    <dgm:cxn modelId="{647B10C5-EA30-43CA-8629-A503ADBF5C7F}" type="presParOf" srcId="{79C699BA-3A68-4134-88BC-3566A8442613}" destId="{B985E93B-CEA2-4B27-87B5-751E2E536F8F}" srcOrd="0" destOrd="0" presId="urn:microsoft.com/office/officeart/2016/7/layout/RepeatingBendingProcessNew"/>
    <dgm:cxn modelId="{8E49D8AA-F40A-4A7D-AAF3-F8AA301E843E}" type="presParOf" srcId="{9D27A78F-DBE7-4E46-ACBE-1FE63859F4F1}" destId="{3B6C434B-89ED-4F49-A3B3-05C533C6859F}" srcOrd="6" destOrd="0" presId="urn:microsoft.com/office/officeart/2016/7/layout/RepeatingBendingProcessNew"/>
    <dgm:cxn modelId="{A058086A-7A33-43BC-92B8-77BCC62149F6}" type="presParOf" srcId="{9D27A78F-DBE7-4E46-ACBE-1FE63859F4F1}" destId="{057EF52A-CB70-4035-B484-93F2BC26A69B}" srcOrd="7" destOrd="0" presId="urn:microsoft.com/office/officeart/2016/7/layout/RepeatingBendingProcessNew"/>
    <dgm:cxn modelId="{4C3ACCEC-4D37-443B-8CC7-234BA23772AD}" type="presParOf" srcId="{057EF52A-CB70-4035-B484-93F2BC26A69B}" destId="{9B865D5B-8336-41AB-8B76-6AE84F3124C7}" srcOrd="0" destOrd="0" presId="urn:microsoft.com/office/officeart/2016/7/layout/RepeatingBendingProcessNew"/>
    <dgm:cxn modelId="{3154D01B-208A-4948-BF3A-2540620583C1}" type="presParOf" srcId="{9D27A78F-DBE7-4E46-ACBE-1FE63859F4F1}" destId="{444E5E91-3521-4317-BEE1-7C7310717CC5}" srcOrd="8" destOrd="0" presId="urn:microsoft.com/office/officeart/2016/7/layout/RepeatingBendingProcessNew"/>
    <dgm:cxn modelId="{C77D8973-A69E-4509-B62C-FA73727A2566}" type="presParOf" srcId="{9D27A78F-DBE7-4E46-ACBE-1FE63859F4F1}" destId="{7BB577C0-A5BE-49DE-8282-89A8D62B3B3B}" srcOrd="9" destOrd="0" presId="urn:microsoft.com/office/officeart/2016/7/layout/RepeatingBendingProcessNew"/>
    <dgm:cxn modelId="{1D5D35D1-BD8E-4C5A-A1F3-8D147F6F4996}" type="presParOf" srcId="{7BB577C0-A5BE-49DE-8282-89A8D62B3B3B}" destId="{25EEEB02-3737-4027-938C-520A9B9EF7D0}" srcOrd="0" destOrd="0" presId="urn:microsoft.com/office/officeart/2016/7/layout/RepeatingBendingProcessNew"/>
    <dgm:cxn modelId="{C596443F-D469-4A2B-81C3-E088000065A7}" type="presParOf" srcId="{9D27A78F-DBE7-4E46-ACBE-1FE63859F4F1}" destId="{04B076D1-6379-4DB5-A56D-7A5E83B65A06}" srcOrd="10" destOrd="0" presId="urn:microsoft.com/office/officeart/2016/7/layout/RepeatingBendingProcessNew"/>
    <dgm:cxn modelId="{5E02DC28-F0FC-4C35-B533-36E0AFDE7685}" type="presParOf" srcId="{9D27A78F-DBE7-4E46-ACBE-1FE63859F4F1}" destId="{CB75E932-E91D-403B-BFE6-DD0A19C5B382}" srcOrd="11" destOrd="0" presId="urn:microsoft.com/office/officeart/2016/7/layout/RepeatingBendingProcessNew"/>
    <dgm:cxn modelId="{E1A450E4-C45A-48C4-8409-402DFD7F4EE7}" type="presParOf" srcId="{CB75E932-E91D-403B-BFE6-DD0A19C5B382}" destId="{EBBFE4CD-466E-4E49-84C7-CAFD27086847}" srcOrd="0" destOrd="0" presId="urn:microsoft.com/office/officeart/2016/7/layout/RepeatingBendingProcessNew"/>
    <dgm:cxn modelId="{268BE19E-5556-45B0-AC62-30CA29437579}" type="presParOf" srcId="{9D27A78F-DBE7-4E46-ACBE-1FE63859F4F1}" destId="{EB5BC0C6-F727-496A-9F08-4C52F35FB3D6}" srcOrd="12" destOrd="0" presId="urn:microsoft.com/office/officeart/2016/7/layout/RepeatingBendingProcessNew"/>
    <dgm:cxn modelId="{A3C5F301-3041-4EB8-BD37-090C81FED7E9}" type="presParOf" srcId="{9D27A78F-DBE7-4E46-ACBE-1FE63859F4F1}" destId="{31A05A86-C2D2-4FC5-AEF8-79CAEAE66CD4}" srcOrd="13" destOrd="0" presId="urn:microsoft.com/office/officeart/2016/7/layout/RepeatingBendingProcessNew"/>
    <dgm:cxn modelId="{B964FC60-330D-463E-B7F0-46ACC4448FFC}" type="presParOf" srcId="{31A05A86-C2D2-4FC5-AEF8-79CAEAE66CD4}" destId="{BC83D67A-98B8-4A71-BF0C-FE97550463C5}" srcOrd="0" destOrd="0" presId="urn:microsoft.com/office/officeart/2016/7/layout/RepeatingBendingProcessNew"/>
    <dgm:cxn modelId="{0FC0F6CA-1BC9-4324-B61D-9696E8115FDF}" type="presParOf" srcId="{9D27A78F-DBE7-4E46-ACBE-1FE63859F4F1}" destId="{CFECDFA8-8E03-4943-9E48-06D801EEBA25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7C9D8-7C2D-4C54-BFF9-DB341E2926C5}">
      <dsp:nvSpPr>
        <dsp:cNvPr id="0" name=""/>
        <dsp:cNvSpPr/>
      </dsp:nvSpPr>
      <dsp:spPr>
        <a:xfrm rot="5400000">
          <a:off x="6660251" y="-2758636"/>
          <a:ext cx="1095769" cy="673044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Sustainable and Inclusive Growth Commission Report 2022 recommendations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Embedded environmental inequalities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-5400000">
        <a:off x="3842914" y="112192"/>
        <a:ext cx="6676954" cy="988787"/>
      </dsp:txXfrm>
    </dsp:sp>
    <dsp:sp modelId="{2F4E025F-30A0-482F-945D-7D34084710E7}">
      <dsp:nvSpPr>
        <dsp:cNvPr id="0" name=""/>
        <dsp:cNvSpPr/>
      </dsp:nvSpPr>
      <dsp:spPr>
        <a:xfrm>
          <a:off x="0" y="2312"/>
          <a:ext cx="3866965" cy="1112302"/>
        </a:xfrm>
        <a:prstGeom prst="roundRect">
          <a:avLst/>
        </a:prstGeom>
        <a:solidFill>
          <a:srgbClr val="15440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5500" kern="1200" dirty="0">
              <a:solidFill>
                <a:srgbClr val="E8EEF1"/>
              </a:solidFill>
              <a:latin typeface="Montserrat SemiBold" panose="00000700000000000000" pitchFamily="2" charset="0"/>
            </a:rPr>
            <a:t>Why?</a:t>
          </a:r>
          <a:endParaRPr lang="en-US" sz="5500" kern="1200" dirty="0">
            <a:solidFill>
              <a:srgbClr val="E8EEF1"/>
            </a:solidFill>
            <a:latin typeface="Montserrat SemiBold" panose="00000700000000000000" pitchFamily="2" charset="0"/>
          </a:endParaRPr>
        </a:p>
      </dsp:txBody>
      <dsp:txXfrm>
        <a:off x="54298" y="56610"/>
        <a:ext cx="3758369" cy="1003706"/>
      </dsp:txXfrm>
    </dsp:sp>
    <dsp:sp modelId="{751B85B1-6FFA-4D1B-A5DC-078E08505220}">
      <dsp:nvSpPr>
        <dsp:cNvPr id="0" name=""/>
        <dsp:cNvSpPr/>
      </dsp:nvSpPr>
      <dsp:spPr>
        <a:xfrm rot="5400000">
          <a:off x="6859347" y="-1710921"/>
          <a:ext cx="889842" cy="6874606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Cheshire and Warrington Subregion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b="1" kern="1200" dirty="0">
              <a:latin typeface="Roboto" panose="02000000000000000000" pitchFamily="2" charset="0"/>
              <a:ea typeface="Roboto" panose="02000000000000000000" pitchFamily="2" charset="0"/>
            </a:rPr>
            <a:t>UK and beyond</a:t>
          </a:r>
        </a:p>
      </dsp:txBody>
      <dsp:txXfrm rot="-5400000">
        <a:off x="3866966" y="1324899"/>
        <a:ext cx="6831167" cy="802964"/>
      </dsp:txXfrm>
    </dsp:sp>
    <dsp:sp modelId="{5BB1CD91-504C-47FD-BC75-FF8935A8A760}">
      <dsp:nvSpPr>
        <dsp:cNvPr id="0" name=""/>
        <dsp:cNvSpPr/>
      </dsp:nvSpPr>
      <dsp:spPr>
        <a:xfrm>
          <a:off x="0" y="1170230"/>
          <a:ext cx="3866965" cy="1112302"/>
        </a:xfrm>
        <a:prstGeom prst="roundRect">
          <a:avLst/>
        </a:prstGeom>
        <a:solidFill>
          <a:srgbClr val="206B0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5500" kern="1200" dirty="0">
              <a:solidFill>
                <a:srgbClr val="E8EEF1"/>
              </a:solidFill>
              <a:latin typeface="Montserrat SemiBold" panose="00000700000000000000" pitchFamily="2" charset="0"/>
            </a:rPr>
            <a:t>Where?</a:t>
          </a:r>
          <a:endParaRPr lang="en-US" sz="5500" kern="1200" dirty="0">
            <a:solidFill>
              <a:srgbClr val="E8EEF1"/>
            </a:solidFill>
            <a:latin typeface="Montserrat SemiBold" panose="00000700000000000000" pitchFamily="2" charset="0"/>
          </a:endParaRPr>
        </a:p>
      </dsp:txBody>
      <dsp:txXfrm>
        <a:off x="54298" y="1224528"/>
        <a:ext cx="3758369" cy="1003706"/>
      </dsp:txXfrm>
    </dsp:sp>
    <dsp:sp modelId="{35C98457-E654-4702-8768-49BDE30C250F}">
      <dsp:nvSpPr>
        <dsp:cNvPr id="0" name=""/>
        <dsp:cNvSpPr/>
      </dsp:nvSpPr>
      <dsp:spPr>
        <a:xfrm rot="5400000">
          <a:off x="6859347" y="-543003"/>
          <a:ext cx="889842" cy="6874606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Communities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Public sector organisations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Private sector organisations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-5400000">
        <a:off x="3866966" y="2492817"/>
        <a:ext cx="6831167" cy="802964"/>
      </dsp:txXfrm>
    </dsp:sp>
    <dsp:sp modelId="{822A1BB3-C8CA-4568-BD26-32C1E9A24D76}">
      <dsp:nvSpPr>
        <dsp:cNvPr id="0" name=""/>
        <dsp:cNvSpPr/>
      </dsp:nvSpPr>
      <dsp:spPr>
        <a:xfrm>
          <a:off x="0" y="2338148"/>
          <a:ext cx="3866965" cy="1112302"/>
        </a:xfrm>
        <a:prstGeom prst="roundRect">
          <a:avLst/>
        </a:prstGeom>
        <a:solidFill>
          <a:srgbClr val="44744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5500" kern="1200" dirty="0">
              <a:solidFill>
                <a:srgbClr val="E8EEF1"/>
              </a:solidFill>
              <a:latin typeface="Montserrat SemiBold" panose="00000700000000000000" pitchFamily="2" charset="0"/>
            </a:rPr>
            <a:t>Who for?</a:t>
          </a:r>
          <a:endParaRPr lang="en-US" sz="5500" kern="1200" dirty="0">
            <a:solidFill>
              <a:srgbClr val="E8EEF1"/>
            </a:solidFill>
            <a:latin typeface="Montserrat SemiBold" panose="00000700000000000000" pitchFamily="2" charset="0"/>
          </a:endParaRPr>
        </a:p>
      </dsp:txBody>
      <dsp:txXfrm>
        <a:off x="54298" y="2392446"/>
        <a:ext cx="3758369" cy="1003706"/>
      </dsp:txXfrm>
    </dsp:sp>
    <dsp:sp modelId="{50240500-76B4-4EF6-93D0-462FA55FDE77}">
      <dsp:nvSpPr>
        <dsp:cNvPr id="0" name=""/>
        <dsp:cNvSpPr/>
      </dsp:nvSpPr>
      <dsp:spPr>
        <a:xfrm rot="5400000">
          <a:off x="6859347" y="624914"/>
          <a:ext cx="889842" cy="6874606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Marginalised community voices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000" b="1" kern="1200" dirty="0">
              <a:latin typeface="Roboto" panose="02000000000000000000" pitchFamily="2" charset="0"/>
              <a:ea typeface="Roboto" panose="02000000000000000000" pitchFamily="2" charset="0"/>
            </a:rPr>
            <a:t>Public and private sector decision makers</a:t>
          </a:r>
          <a:endParaRPr lang="en-US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-5400000">
        <a:off x="3866966" y="3660735"/>
        <a:ext cx="6831167" cy="802964"/>
      </dsp:txXfrm>
    </dsp:sp>
    <dsp:sp modelId="{6FB13377-EB50-4E86-9B64-FFC6E8E64BE8}">
      <dsp:nvSpPr>
        <dsp:cNvPr id="0" name=""/>
        <dsp:cNvSpPr/>
      </dsp:nvSpPr>
      <dsp:spPr>
        <a:xfrm>
          <a:off x="0" y="3506066"/>
          <a:ext cx="3866965" cy="1112302"/>
        </a:xfrm>
        <a:prstGeom prst="roundRect">
          <a:avLst/>
        </a:prstGeom>
        <a:solidFill>
          <a:srgbClr val="79B37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5500" kern="1200" dirty="0">
              <a:solidFill>
                <a:srgbClr val="E8EEF1"/>
              </a:solidFill>
              <a:latin typeface="Roboto" panose="02000000000000000000" pitchFamily="2" charset="0"/>
              <a:ea typeface="Roboto" panose="02000000000000000000" pitchFamily="2" charset="0"/>
            </a:rPr>
            <a:t>Who with?</a:t>
          </a:r>
          <a:endParaRPr lang="en-US" sz="5500" kern="1200" dirty="0">
            <a:solidFill>
              <a:srgbClr val="E8EEF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4298" y="3560364"/>
        <a:ext cx="3758369" cy="1003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68550-3BC6-4957-ABD5-04CCEFE01EF4}">
      <dsp:nvSpPr>
        <dsp:cNvPr id="0" name=""/>
        <dsp:cNvSpPr/>
      </dsp:nvSpPr>
      <dsp:spPr>
        <a:xfrm>
          <a:off x="3292" y="393103"/>
          <a:ext cx="3209776" cy="1200299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Challenges</a:t>
          </a:r>
          <a:endParaRPr lang="en-GB" sz="2400" kern="1200" dirty="0"/>
        </a:p>
      </dsp:txBody>
      <dsp:txXfrm>
        <a:off x="3292" y="393103"/>
        <a:ext cx="3209776" cy="1200299"/>
      </dsp:txXfrm>
    </dsp:sp>
    <dsp:sp modelId="{F41F5EC2-E63B-482B-ACB2-7888470F3ACB}">
      <dsp:nvSpPr>
        <dsp:cNvPr id="0" name=""/>
        <dsp:cNvSpPr/>
      </dsp:nvSpPr>
      <dsp:spPr>
        <a:xfrm>
          <a:off x="3292" y="1593403"/>
          <a:ext cx="3209776" cy="4195217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Environmental sustainability difficult to define clearly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Limited media coverage and public awareness around local environmental challenges</a:t>
          </a:r>
          <a:endParaRPr lang="en-GB" sz="2600" b="1" kern="1200" dirty="0"/>
        </a:p>
      </dsp:txBody>
      <dsp:txXfrm>
        <a:off x="3292" y="1593403"/>
        <a:ext cx="3209776" cy="4195217"/>
      </dsp:txXfrm>
    </dsp:sp>
    <dsp:sp modelId="{49EECBDD-07C0-44DF-917A-3696B5C421AD}">
      <dsp:nvSpPr>
        <dsp:cNvPr id="0" name=""/>
        <dsp:cNvSpPr/>
      </dsp:nvSpPr>
      <dsp:spPr>
        <a:xfrm>
          <a:off x="3662436" y="393103"/>
          <a:ext cx="3209776" cy="1200299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 Impacts on Marginalised Communities</a:t>
          </a:r>
        </a:p>
      </dsp:txBody>
      <dsp:txXfrm>
        <a:off x="3662436" y="393103"/>
        <a:ext cx="3209776" cy="1200299"/>
      </dsp:txXfrm>
    </dsp:sp>
    <dsp:sp modelId="{7DEE50EB-6FD4-47CA-AD4F-0EB066C09983}">
      <dsp:nvSpPr>
        <dsp:cNvPr id="0" name=""/>
        <dsp:cNvSpPr/>
      </dsp:nvSpPr>
      <dsp:spPr>
        <a:xfrm>
          <a:off x="3662436" y="1593403"/>
          <a:ext cx="3209776" cy="4195217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Environmental inequalities difficult to define clearly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Greater exposure to environmental risks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Barriers to sustainable living (e.g. cost, access)</a:t>
          </a:r>
          <a:endParaRPr lang="en-GB" sz="2600" b="1" i="0" kern="1200" dirty="0">
            <a:solidFill>
              <a:srgbClr val="424242"/>
            </a:solidFill>
            <a:effectLst/>
          </a:endParaRPr>
        </a:p>
      </dsp:txBody>
      <dsp:txXfrm>
        <a:off x="3662436" y="1593403"/>
        <a:ext cx="3209776" cy="4195217"/>
      </dsp:txXfrm>
    </dsp:sp>
    <dsp:sp modelId="{97E84504-3AB6-4797-8129-2E1DB41E9DE1}">
      <dsp:nvSpPr>
        <dsp:cNvPr id="0" name=""/>
        <dsp:cNvSpPr/>
      </dsp:nvSpPr>
      <dsp:spPr>
        <a:xfrm>
          <a:off x="7321581" y="393103"/>
          <a:ext cx="3209776" cy="1200299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What’s Needed</a:t>
          </a:r>
        </a:p>
      </dsp:txBody>
      <dsp:txXfrm>
        <a:off x="7321581" y="393103"/>
        <a:ext cx="3209776" cy="1200299"/>
      </dsp:txXfrm>
    </dsp:sp>
    <dsp:sp modelId="{EDAC7218-D5F6-4878-A787-E53BE8206041}">
      <dsp:nvSpPr>
        <dsp:cNvPr id="0" name=""/>
        <dsp:cNvSpPr/>
      </dsp:nvSpPr>
      <dsp:spPr>
        <a:xfrm>
          <a:off x="7321581" y="1593403"/>
          <a:ext cx="3209776" cy="4195217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Localised, community-led solutions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Treat communities as partners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Invest in education, access &amp; resilience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GB" sz="2600" kern="1200" dirty="0"/>
            <a:t>Align sustainability with social equity</a:t>
          </a:r>
        </a:p>
      </dsp:txBody>
      <dsp:txXfrm>
        <a:off x="7321581" y="1593403"/>
        <a:ext cx="3209776" cy="41952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67FEA-5630-4398-AEEF-E5A4C31C266E}">
      <dsp:nvSpPr>
        <dsp:cNvPr id="0" name=""/>
        <dsp:cNvSpPr/>
      </dsp:nvSpPr>
      <dsp:spPr>
        <a:xfrm>
          <a:off x="0" y="0"/>
          <a:ext cx="7497558" cy="1016550"/>
        </a:xfrm>
        <a:prstGeom prst="roundRect">
          <a:avLst>
            <a:gd name="adj" fmla="val 10000"/>
          </a:avLst>
        </a:prstGeom>
        <a:solidFill>
          <a:srgbClr val="15440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Development of a community engagement hub to help facilitate better public/private sector engagement with community voices</a:t>
          </a:r>
          <a:endParaRPr lang="en-US" sz="1900" kern="1200" dirty="0"/>
        </a:p>
      </dsp:txBody>
      <dsp:txXfrm>
        <a:off x="29774" y="29774"/>
        <a:ext cx="6314722" cy="957002"/>
      </dsp:txXfrm>
    </dsp:sp>
    <dsp:sp modelId="{CA85A356-C1FA-4CE9-B0CE-91F42FB2188D}">
      <dsp:nvSpPr>
        <dsp:cNvPr id="0" name=""/>
        <dsp:cNvSpPr/>
      </dsp:nvSpPr>
      <dsp:spPr>
        <a:xfrm>
          <a:off x="627920" y="1201377"/>
          <a:ext cx="7497558" cy="1016550"/>
        </a:xfrm>
        <a:prstGeom prst="roundRect">
          <a:avLst>
            <a:gd name="adj" fmla="val 10000"/>
          </a:avLst>
        </a:prstGeom>
        <a:solidFill>
          <a:srgbClr val="15440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Development of an accessible and interactive environmental impacts map to help raise awareness of environmental justice and related issues.</a:t>
          </a:r>
          <a:endParaRPr lang="en-US" sz="1900" kern="1200" dirty="0"/>
        </a:p>
      </dsp:txBody>
      <dsp:txXfrm>
        <a:off x="657694" y="1231151"/>
        <a:ext cx="6149332" cy="957002"/>
      </dsp:txXfrm>
    </dsp:sp>
    <dsp:sp modelId="{C098BE59-295C-4FDB-9EBE-54AD83648FFC}">
      <dsp:nvSpPr>
        <dsp:cNvPr id="0" name=""/>
        <dsp:cNvSpPr/>
      </dsp:nvSpPr>
      <dsp:spPr>
        <a:xfrm>
          <a:off x="1246469" y="2402754"/>
          <a:ext cx="7497558" cy="1016550"/>
        </a:xfrm>
        <a:prstGeom prst="roundRect">
          <a:avLst>
            <a:gd name="adj" fmla="val 10000"/>
          </a:avLst>
        </a:prstGeom>
        <a:solidFill>
          <a:srgbClr val="15440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Use of findings to inform wider national policy.</a:t>
          </a:r>
          <a:endParaRPr lang="en-US" sz="1900" kern="1200" dirty="0"/>
        </a:p>
      </dsp:txBody>
      <dsp:txXfrm>
        <a:off x="1276243" y="2432528"/>
        <a:ext cx="6158704" cy="957002"/>
      </dsp:txXfrm>
    </dsp:sp>
    <dsp:sp modelId="{A7A547D2-5634-4AFE-A2EC-AC1FFC6CE604}">
      <dsp:nvSpPr>
        <dsp:cNvPr id="0" name=""/>
        <dsp:cNvSpPr/>
      </dsp:nvSpPr>
      <dsp:spPr>
        <a:xfrm>
          <a:off x="1874389" y="3604131"/>
          <a:ext cx="7497558" cy="1016550"/>
        </a:xfrm>
        <a:prstGeom prst="roundRect">
          <a:avLst>
            <a:gd name="adj" fmla="val 10000"/>
          </a:avLst>
        </a:prstGeom>
        <a:solidFill>
          <a:srgbClr val="15440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Development of a range of resources that public and private sector organisations can use to help embed co-production in environmental decision making.</a:t>
          </a:r>
          <a:endParaRPr lang="en-US" sz="2000" kern="1200" dirty="0"/>
        </a:p>
      </dsp:txBody>
      <dsp:txXfrm>
        <a:off x="1904163" y="3633905"/>
        <a:ext cx="6149332" cy="957002"/>
      </dsp:txXfrm>
    </dsp:sp>
    <dsp:sp modelId="{BE1037BD-2F20-4232-AA67-B1905117A637}">
      <dsp:nvSpPr>
        <dsp:cNvPr id="0" name=""/>
        <dsp:cNvSpPr/>
      </dsp:nvSpPr>
      <dsp:spPr>
        <a:xfrm>
          <a:off x="6836800" y="778584"/>
          <a:ext cx="660757" cy="6607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6985470" y="778584"/>
        <a:ext cx="363417" cy="497220"/>
      </dsp:txXfrm>
    </dsp:sp>
    <dsp:sp modelId="{B3A5C341-C265-4C33-96DB-2D33F2607ADF}">
      <dsp:nvSpPr>
        <dsp:cNvPr id="0" name=""/>
        <dsp:cNvSpPr/>
      </dsp:nvSpPr>
      <dsp:spPr>
        <a:xfrm>
          <a:off x="7464721" y="1979962"/>
          <a:ext cx="660757" cy="6607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613391" y="1979962"/>
        <a:ext cx="363417" cy="497220"/>
      </dsp:txXfrm>
    </dsp:sp>
    <dsp:sp modelId="{3FAA1525-CD80-4091-9EF2-2B1E3F390C8B}">
      <dsp:nvSpPr>
        <dsp:cNvPr id="0" name=""/>
        <dsp:cNvSpPr/>
      </dsp:nvSpPr>
      <dsp:spPr>
        <a:xfrm>
          <a:off x="8083269" y="3181339"/>
          <a:ext cx="660757" cy="6607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231939" y="3181339"/>
        <a:ext cx="363417" cy="497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DF884-1F0D-489E-BDF0-91E74444399B}">
      <dsp:nvSpPr>
        <dsp:cNvPr id="0" name=""/>
        <dsp:cNvSpPr/>
      </dsp:nvSpPr>
      <dsp:spPr>
        <a:xfrm>
          <a:off x="0" y="0"/>
          <a:ext cx="7966155" cy="2079306"/>
        </a:xfrm>
        <a:prstGeom prst="roundRect">
          <a:avLst>
            <a:gd name="adj" fmla="val 10000"/>
          </a:avLst>
        </a:prstGeom>
        <a:solidFill>
          <a:srgbClr val="15440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To centre communities in providing expertise on environmental impacts and suggesting just solutions.</a:t>
          </a:r>
          <a:endParaRPr lang="en-US" sz="3000" kern="1200" dirty="0"/>
        </a:p>
      </dsp:txBody>
      <dsp:txXfrm>
        <a:off x="60901" y="60901"/>
        <a:ext cx="5817029" cy="1957504"/>
      </dsp:txXfrm>
    </dsp:sp>
    <dsp:sp modelId="{4E05AF7E-1FE5-4399-A763-CA0374CBB330}">
      <dsp:nvSpPr>
        <dsp:cNvPr id="0" name=""/>
        <dsp:cNvSpPr/>
      </dsp:nvSpPr>
      <dsp:spPr>
        <a:xfrm>
          <a:off x="1405792" y="2541375"/>
          <a:ext cx="7966155" cy="2079306"/>
        </a:xfrm>
        <a:prstGeom prst="roundRect">
          <a:avLst>
            <a:gd name="adj" fmla="val 10000"/>
          </a:avLst>
        </a:prstGeom>
        <a:solidFill>
          <a:srgbClr val="15440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To ensure that environmental sustainability decisions and policy do not exacerbate existing inequalities.</a:t>
          </a:r>
          <a:endParaRPr lang="en-US" sz="3000" kern="1200" dirty="0"/>
        </a:p>
      </dsp:txBody>
      <dsp:txXfrm>
        <a:off x="1466693" y="2602276"/>
        <a:ext cx="5087012" cy="1957504"/>
      </dsp:txXfrm>
    </dsp:sp>
    <dsp:sp modelId="{EEECF76A-851F-45D3-B2B4-CFE79597FB80}">
      <dsp:nvSpPr>
        <dsp:cNvPr id="0" name=""/>
        <dsp:cNvSpPr/>
      </dsp:nvSpPr>
      <dsp:spPr>
        <a:xfrm>
          <a:off x="6614606" y="1634566"/>
          <a:ext cx="1351549" cy="1351549"/>
        </a:xfrm>
        <a:prstGeom prst="downArrow">
          <a:avLst>
            <a:gd name="adj1" fmla="val 55000"/>
            <a:gd name="adj2" fmla="val 45000"/>
          </a:avLst>
        </a:prstGeom>
        <a:solidFill>
          <a:srgbClr val="447440">
            <a:alpha val="90000"/>
          </a:srgb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918705" y="1634566"/>
        <a:ext cx="743351" cy="10170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53949-08F8-417D-9390-5F47CD3C58E9}">
      <dsp:nvSpPr>
        <dsp:cNvPr id="0" name=""/>
        <dsp:cNvSpPr/>
      </dsp:nvSpPr>
      <dsp:spPr>
        <a:xfrm>
          <a:off x="3194058" y="570380"/>
          <a:ext cx="43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888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1765" y="613750"/>
        <a:ext cx="23474" cy="4699"/>
      </dsp:txXfrm>
    </dsp:sp>
    <dsp:sp modelId="{1C1918E7-1F41-4C05-AF64-CE2F251969F7}">
      <dsp:nvSpPr>
        <dsp:cNvPr id="0" name=""/>
        <dsp:cNvSpPr/>
      </dsp:nvSpPr>
      <dsp:spPr>
        <a:xfrm>
          <a:off x="1154604" y="3723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Embed co-production – </a:t>
          </a:r>
          <a:r>
            <a:rPr lang="en-GB" sz="1200" i="1" kern="1200"/>
            <a:t>Co-production should be embedded from the beginning to the end of the project when possible. </a:t>
          </a:r>
          <a:endParaRPr lang="en-US" sz="1200" kern="1200"/>
        </a:p>
      </dsp:txBody>
      <dsp:txXfrm>
        <a:off x="1154604" y="3723"/>
        <a:ext cx="2041254" cy="1224752"/>
      </dsp:txXfrm>
    </dsp:sp>
    <dsp:sp modelId="{68345A81-1B5D-47C6-96B8-E4E100740A6C}">
      <dsp:nvSpPr>
        <dsp:cNvPr id="0" name=""/>
        <dsp:cNvSpPr/>
      </dsp:nvSpPr>
      <dsp:spPr>
        <a:xfrm>
          <a:off x="5704801" y="570380"/>
          <a:ext cx="43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888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12508" y="613750"/>
        <a:ext cx="23474" cy="4699"/>
      </dsp:txXfrm>
    </dsp:sp>
    <dsp:sp modelId="{96E4B337-C9A8-44C7-8597-6D1278D5BD2B}">
      <dsp:nvSpPr>
        <dsp:cNvPr id="0" name=""/>
        <dsp:cNvSpPr/>
      </dsp:nvSpPr>
      <dsp:spPr>
        <a:xfrm>
          <a:off x="3665346" y="3723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Plan appropriate infrastructure and support</a:t>
          </a:r>
          <a:r>
            <a:rPr lang="en-GB" sz="1200" kern="1200" dirty="0"/>
            <a:t> – coproduction needs to be rooted in the structure of organisations.</a:t>
          </a:r>
          <a:endParaRPr lang="en-US" sz="1200" kern="1200" dirty="0"/>
        </a:p>
      </dsp:txBody>
      <dsp:txXfrm>
        <a:off x="3665346" y="3723"/>
        <a:ext cx="2041254" cy="1224752"/>
      </dsp:txXfrm>
    </dsp:sp>
    <dsp:sp modelId="{79C699BA-3A68-4134-88BC-3566A8442613}">
      <dsp:nvSpPr>
        <dsp:cNvPr id="0" name=""/>
        <dsp:cNvSpPr/>
      </dsp:nvSpPr>
      <dsp:spPr>
        <a:xfrm>
          <a:off x="2175231" y="1226676"/>
          <a:ext cx="5021484" cy="438888"/>
        </a:xfrm>
        <a:custGeom>
          <a:avLst/>
          <a:gdLst/>
          <a:ahLst/>
          <a:cxnLst/>
          <a:rect l="0" t="0" r="0" b="0"/>
          <a:pathLst>
            <a:path>
              <a:moveTo>
                <a:pt x="5021484" y="0"/>
              </a:moveTo>
              <a:lnTo>
                <a:pt x="5021484" y="236544"/>
              </a:lnTo>
              <a:lnTo>
                <a:pt x="0" y="236544"/>
              </a:lnTo>
              <a:lnTo>
                <a:pt x="0" y="43888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59889" y="1443770"/>
        <a:ext cx="252169" cy="4699"/>
      </dsp:txXfrm>
    </dsp:sp>
    <dsp:sp modelId="{B5037396-90E0-453E-B18D-4611E7F753C7}">
      <dsp:nvSpPr>
        <dsp:cNvPr id="0" name=""/>
        <dsp:cNvSpPr/>
      </dsp:nvSpPr>
      <dsp:spPr>
        <a:xfrm>
          <a:off x="6176089" y="3723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Promote equality, diversity and inclusion</a:t>
          </a:r>
          <a:r>
            <a:rPr lang="en-GB" sz="1200" kern="1200"/>
            <a:t> – coproduction should be an accessible opportunity, where difference between people is valued and respected, and practices are inclusive.</a:t>
          </a:r>
          <a:endParaRPr lang="en-US" sz="1200" kern="1200"/>
        </a:p>
      </dsp:txBody>
      <dsp:txXfrm>
        <a:off x="6176089" y="3723"/>
        <a:ext cx="2041254" cy="1224752"/>
      </dsp:txXfrm>
    </dsp:sp>
    <dsp:sp modelId="{057EF52A-CB70-4035-B484-93F2BC26A69B}">
      <dsp:nvSpPr>
        <dsp:cNvPr id="0" name=""/>
        <dsp:cNvSpPr/>
      </dsp:nvSpPr>
      <dsp:spPr>
        <a:xfrm>
          <a:off x="3194058" y="2264620"/>
          <a:ext cx="43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888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1765" y="2307991"/>
        <a:ext cx="23474" cy="4699"/>
      </dsp:txXfrm>
    </dsp:sp>
    <dsp:sp modelId="{3B6C434B-89ED-4F49-A3B3-05C533C6859F}">
      <dsp:nvSpPr>
        <dsp:cNvPr id="0" name=""/>
        <dsp:cNvSpPr/>
      </dsp:nvSpPr>
      <dsp:spPr>
        <a:xfrm>
          <a:off x="1154604" y="1697964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Build empowering and equal relationships</a:t>
          </a:r>
          <a:r>
            <a:rPr lang="en-GB" sz="1200" kern="1200"/>
            <a:t> – coproduction should be underpinned by trusting, respectful, and empowering relationships.</a:t>
          </a:r>
          <a:endParaRPr lang="en-US" sz="1200" kern="1200"/>
        </a:p>
      </dsp:txBody>
      <dsp:txXfrm>
        <a:off x="1154604" y="1697964"/>
        <a:ext cx="2041254" cy="1224752"/>
      </dsp:txXfrm>
    </dsp:sp>
    <dsp:sp modelId="{7BB577C0-A5BE-49DE-8282-89A8D62B3B3B}">
      <dsp:nvSpPr>
        <dsp:cNvPr id="0" name=""/>
        <dsp:cNvSpPr/>
      </dsp:nvSpPr>
      <dsp:spPr>
        <a:xfrm>
          <a:off x="5704801" y="2264620"/>
          <a:ext cx="43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888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12508" y="2307991"/>
        <a:ext cx="23474" cy="4699"/>
      </dsp:txXfrm>
    </dsp:sp>
    <dsp:sp modelId="{444E5E91-3521-4317-BEE1-7C7310717CC5}">
      <dsp:nvSpPr>
        <dsp:cNvPr id="0" name=""/>
        <dsp:cNvSpPr/>
      </dsp:nvSpPr>
      <dsp:spPr>
        <a:xfrm>
          <a:off x="3665346" y="1697964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Foster open and transparent communication</a:t>
          </a:r>
          <a:r>
            <a:rPr lang="en-GB" sz="1200" kern="1200"/>
            <a:t> – coproduction should be based on honesty and transparency.</a:t>
          </a:r>
          <a:endParaRPr lang="en-US" sz="1200" kern="1200"/>
        </a:p>
      </dsp:txBody>
      <dsp:txXfrm>
        <a:off x="3665346" y="1697964"/>
        <a:ext cx="2041254" cy="1224752"/>
      </dsp:txXfrm>
    </dsp:sp>
    <dsp:sp modelId="{CB75E932-E91D-403B-BFE6-DD0A19C5B382}">
      <dsp:nvSpPr>
        <dsp:cNvPr id="0" name=""/>
        <dsp:cNvSpPr/>
      </dsp:nvSpPr>
      <dsp:spPr>
        <a:xfrm>
          <a:off x="2175231" y="2920917"/>
          <a:ext cx="5021484" cy="438888"/>
        </a:xfrm>
        <a:custGeom>
          <a:avLst/>
          <a:gdLst/>
          <a:ahLst/>
          <a:cxnLst/>
          <a:rect l="0" t="0" r="0" b="0"/>
          <a:pathLst>
            <a:path>
              <a:moveTo>
                <a:pt x="5021484" y="0"/>
              </a:moveTo>
              <a:lnTo>
                <a:pt x="5021484" y="236544"/>
              </a:lnTo>
              <a:lnTo>
                <a:pt x="0" y="236544"/>
              </a:lnTo>
              <a:lnTo>
                <a:pt x="0" y="43888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59889" y="3138011"/>
        <a:ext cx="252169" cy="4699"/>
      </dsp:txXfrm>
    </dsp:sp>
    <dsp:sp modelId="{04B076D1-6379-4DB5-A56D-7A5E83B65A06}">
      <dsp:nvSpPr>
        <dsp:cNvPr id="0" name=""/>
        <dsp:cNvSpPr/>
      </dsp:nvSpPr>
      <dsp:spPr>
        <a:xfrm>
          <a:off x="6176089" y="1697964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Provide ongoing support</a:t>
          </a:r>
          <a:r>
            <a:rPr lang="en-GB" sz="1200" kern="1200" dirty="0"/>
            <a:t> – support should be made available for those with lived experience and other stakeholders who are involved with coproduction.</a:t>
          </a:r>
          <a:endParaRPr lang="en-US" sz="1200" kern="1200" dirty="0"/>
        </a:p>
      </dsp:txBody>
      <dsp:txXfrm>
        <a:off x="6176089" y="1697964"/>
        <a:ext cx="2041254" cy="1224752"/>
      </dsp:txXfrm>
    </dsp:sp>
    <dsp:sp modelId="{31A05A86-C2D2-4FC5-AEF8-79CAEAE66CD4}">
      <dsp:nvSpPr>
        <dsp:cNvPr id="0" name=""/>
        <dsp:cNvSpPr/>
      </dsp:nvSpPr>
      <dsp:spPr>
        <a:xfrm>
          <a:off x="3194058" y="3958861"/>
          <a:ext cx="43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888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1765" y="4002232"/>
        <a:ext cx="23474" cy="4699"/>
      </dsp:txXfrm>
    </dsp:sp>
    <dsp:sp modelId="{EB5BC0C6-F727-496A-9F08-4C52F35FB3D6}">
      <dsp:nvSpPr>
        <dsp:cNvPr id="0" name=""/>
        <dsp:cNvSpPr/>
      </dsp:nvSpPr>
      <dsp:spPr>
        <a:xfrm>
          <a:off x="1154604" y="3392205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Learn, reflect, adapt with partners</a:t>
          </a:r>
          <a:r>
            <a:rPr lang="en-GB" sz="1200" kern="1200"/>
            <a:t> – coproduction should be an ongoing and collaborative learning process.</a:t>
          </a:r>
          <a:endParaRPr lang="en-US" sz="1200" kern="1200"/>
        </a:p>
      </dsp:txBody>
      <dsp:txXfrm>
        <a:off x="1154604" y="3392205"/>
        <a:ext cx="2041254" cy="1224752"/>
      </dsp:txXfrm>
    </dsp:sp>
    <dsp:sp modelId="{CFECDFA8-8E03-4943-9E48-06D801EEBA25}">
      <dsp:nvSpPr>
        <dsp:cNvPr id="0" name=""/>
        <dsp:cNvSpPr/>
      </dsp:nvSpPr>
      <dsp:spPr>
        <a:xfrm>
          <a:off x="3665346" y="3392205"/>
          <a:ext cx="2041254" cy="1224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23" tIns="104992" rIns="100023" bIns="104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Share a vision of meaningful change</a:t>
          </a:r>
          <a:r>
            <a:rPr lang="en-GB" sz="1200" kern="1200"/>
            <a:t> – coproduction should be recognised as a social movement</a:t>
          </a:r>
          <a:endParaRPr lang="en-US" sz="1200" kern="1200"/>
        </a:p>
      </dsp:txBody>
      <dsp:txXfrm>
        <a:off x="3665346" y="3392205"/>
        <a:ext cx="2041254" cy="1224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43:28.302"/>
    </inkml:context>
    <inkml:brush xml:id="br0">
      <inkml:brushProperty name="width" value="0.17639" units="cm"/>
      <inkml:brushProperty name="height" value="0.17639" units="cm"/>
      <inkml:brushProperty name="color" value="#E71224"/>
    </inkml:brush>
  </inkml:definitions>
  <inkml:trace contextRef="#ctx0" brushRef="#br0">9421 4727 24538,'-4'186'0,"-6"-1"0,-9 0 0,-6-1 0,-7-1 0,-8-2 0,-7-1 0,-7-3 0,-6-1 0,-8-3 0,-6-3 0,-6-3 0,-8-4 0,-5-2 0,-7-5 0,-6-4 0,-5-4 0,-7-4 0,-4-6 0,-7-4 0,-4-5 0,-5-6 0,-5-5 0,-5-6 0,-3-6 0,-5-6 0,-4-6 0,-3-6 0,-3-7 0,-4-7 0,-2-6 0,-3-7 0,-2-8 0,-2-6 0,-2-7 0,-1-7 0,-1-8 0,-1-7 0,-1-7 0,1-7 0,-1-8 0,0-7 0,1-7 0,1-7 0,1-8 0,1-7 0,2-7 0,2-6 0,2-8 0,3-7 0,2-6 0,4-7 0,3-7 0,3-6 0,4-6 0,5-6 0,3-6 0,5-6 0,5-5 0,5-6 0,4-5 0,7-4 0,4-6 0,7-4 0,5-4 0,6-4 0,7-5 0,5-2 0,8-4 0,6-3 0,6-3 0,8-3 0,6-1 0,7-3 0,8-1 0,6-2 0,8-1 0,7-1 0,7 0 0,7-1 0,8 1 0,7 0 0,7 0 0,7 1 0,8 1 0,6 2 0,8 1 0,7 3 0,6 1 0,8 3 0,6 3 0,6 3 0,8 4 0,5 2 0,7 5 0,6 4 0,5 4 0,7 4 0,4 5 0,7 6 0,4 4 0,5 6 0,5 5 0,5 6 0,3 6 0,5 6 0,4 6 0,3 6 0,3 7 0,4 7 0,2 6 0,3 7 0,2 7 0,2 8 0,2 6 0,1 7 0,1 8 0,1 7 0,1 7 0,0 7 0,-1 8 0,1 7 0,-1 7 0,-1 7 0,-1 8 0,-1 7 0,-2 6 0,-2 8 0,-2 7 0,-3 7 0,-2 6 0,-4 7 0,-3 7 0,-3 6 0,-4 6 0,-5 6 0,-3 6 0,-5 6 0,-5 5 0,-5 6 0,-4 4 0,-7 6 0,-4 5 0,-7 4 0,-5 4 0,-6 4 0,-7 5 0,-5 2 0,-8 4 0,-6 3 0,-6 3 0,-8 3 0,-6 1 0,-7 3 0,-7 1 0,-8 2 0,-7 1 0,-6 1 0,-9 0 0,-6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44:05.6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44:07.4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7T14:03:19.446"/>
    </inkml:context>
    <inkml:brush xml:id="br0">
      <inkml:brushProperty name="width" value="0.20285" units="cm"/>
      <inkml:brushProperty name="height" value="0.20285" units="cm"/>
      <inkml:brushProperty name="color" value="#E71224"/>
    </inkml:brush>
  </inkml:definitions>
  <inkml:trace contextRef="#ctx0" brushRef="#br0">2901 1451 24518,'-1'57'0,"-2"0"0,-3-1 0,-1 1 0,-3-1 0,-3 0 0,-1-1 0,-3-1 0,-1 0 0,-3-1 0,-2-1 0,-2-1 0,-1 0 0,-3-2 0,-2-1 0,-1-2 0,-3 0 0,-1-2 0,-2-2 0,-1-1 0,-2-1 0,-2-2 0,-1-2 0,-1-2 0,-2-1 0,-1-3 0,-1-1 0,-1-2 0,-1-2 0,-2-2 0,0-3 0,0-1 0,-2-2 0,0-3 0,0-2 0,-1-2 0,-1-2 0,0-2 0,1-3 0,-1-2 0,0-2 0,0-2 0,0-3 0,1-2 0,0-2 0,0-2 0,1-2 0,1-3 0,0-2 0,1-1 0,1-3 0,1-2 0,0-2 0,2-2 0,1-1 0,2-3 0,0-1 0,2-2 0,2-2 0,1-2 0,1-1 0,2-1 0,2-2 0,2-2 0,1 0 0,3-2 0,1-1 0,2-2 0,2 0 0,2-1 0,3-1 0,1-1 0,2 0 0,3-1 0,2-1 0,2 0 0,2-1 0,3 1 0,1-1 0,3 0 0,2 0 0,3 0 0,1 1 0,3-1 0,2 1 0,2 1 0,2-1 0,3 2 0,2 0 0,1 1 0,3 1 0,2 1 0,2 1 0,2 0 0,1 2 0,3 2 0,1 0 0,2 2 0,2 2 0,2 1 0,1 1 0,1 2 0,2 2 0,2 2 0,0 1 0,2 3 0,1 1 0,2 2 0,0 2 0,1 2 0,1 3 0,1 1 0,0 2 0,1 3 0,1 2 0,0 2 0,0 2 0,1 2 0,0 3 0,0 2 0,0 2 0,-1 2 0,1 3 0,0 2 0,-1 2 0,-1 2 0,0 2 0,0 3 0,-2 2 0,0 1 0,0 3 0,-2 2 0,-1 2 0,-1 2 0,-1 1 0,-1 3 0,-2 1 0,-1 2 0,-1 2 0,-2 2 0,-2 1 0,-1 1 0,-2 2 0,-1 2 0,-3 0 0,-1 2 0,-2 2 0,-3 0 0,-1 1 0,-2 1 0,-2 1 0,-3 1 0,-1 0 0,-3 2 0,-1-1 0,-3 1 0,-3 1 0,-1-1 0,-3 1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9F3FB-7EA1-4F09-9193-E3D20DF55542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3B5AC-B6F6-4E1F-8347-2674A5C542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54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21E79-F827-4586-A6EA-57A3884D73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2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273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E39A0-908C-0235-1237-FE97B6C6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160CE-0600-E4D6-BFC7-5512A48BF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8A438-069E-3372-0F6C-76452FEA8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EE22-2978-3CA5-5A1A-E7D356FF3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59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62742-18F8-0AC2-070B-8AE6AF4EF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F07DC-CB3E-20A6-B578-DC994674C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75FBE-1B38-38D7-A730-7CC75B15B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408AB-427D-3343-E39B-17F607FAC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87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E6DDB-3276-37F4-819B-6C7A0EC25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5AFC8-FBCD-3CCC-AE5A-99952B0D7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E9BF5-F606-C8C3-EEBF-F8E3B819F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2167-E6F6-5ADF-A90C-CA3931885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28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B3AED-F3CF-0CE3-4F98-D35D2FFF3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29A72-8F06-F0C4-6422-CEEE584C7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C3A2AE-70AC-F807-0111-ADCE025A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9166-EA14-443B-6E03-83E7F1029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94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7C1A-A89A-68DA-D263-0A9117350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4EA3F-5EE8-31A6-1BFD-6F5DE2EED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8E36B7-5B96-0971-E134-5162DB18D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031BB-A7B3-5DAB-5B1E-114C06DDF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41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7A585-5C65-AC2A-080A-C9F6D634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7997C-425F-4AD6-F388-FDA6C6ED6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8B138-8CB6-90E8-EF07-EABD64362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E345-C5A5-D338-4386-E1BAE9AA8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207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D4196-7BF0-4611-654C-09DC8C84D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5439C-0593-BD5E-13AF-774910BD5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BF34C-4C66-35F4-1C49-FBBDECA8D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5111A-6196-CB6F-D7E6-5318A7706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95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37601-93F1-A224-E536-2DF2CAC8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EF09C-183B-F4B9-537E-2EFDDB29D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2ECBE-2E63-E36A-D707-09615F4CB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31CA0-DE8A-B33C-7F78-2C95E112D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33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Evolution of Sustainable Development and Global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86CDD-9382-463E-8D2E-6C6AC6DCFE62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4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585E7-6C93-493C-8563-C3C1137D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F700F-0442-0279-8706-627433A58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DAACF-F583-72DC-9D51-04F66BDD7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CB2C2-6441-05A0-6766-97E612D88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34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E8AF-3E9A-DB96-A609-A2845294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18A31-533D-C07E-A64C-21C828F1A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7E853-D8C3-3418-0C33-14C0F4F5B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153DF-D63C-C56C-D664-C011E76FC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DB968-11A9-41EE-8741-24F6397C2C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34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4FB8F-EC5E-4E33-8BC7-801C266F81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26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86CDD-9382-463E-8D2E-6C6AC6DCFE62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0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86CDD-9382-463E-8D2E-6C6AC6DCFE62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6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86CDD-9382-463E-8D2E-6C6AC6DCFE62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7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0683-4E86-6B4B-2E31-D7735A2F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29AD9-5CD9-2F72-5BB6-BBDBA3A1F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285D0-E792-F334-ADF1-12D626B9C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Linking Environmental Justice, Inequality, and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3379C-1DE0-79C1-BA40-A8DD6E34B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86CDD-9382-463E-8D2E-6C6AC6DCFE62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3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357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33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619C3-455F-68F6-BE88-436AAE4A6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7C2E8-3F0B-95EF-26CF-143FDDF12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ED65B3-D69F-9929-070F-D470B5586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5BC19-229D-4686-7E04-6BF1EF1DFE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01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-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6504CD-F4B0-4A43-812E-6CDC1EB0A434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201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DA4BB4-01B4-400F-AE14-F4BF389A321F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894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5BA1-4BBD-ADDB-D5FE-834A73AF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D113A-97EA-3944-F7A0-9819F62A3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96B96-A0B0-B4D8-1CBE-8AA343A726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C4E3B-10F0-2951-E8AF-BD1E3873EE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fld id="{81DE3743-E128-4B17-95B5-83A334257BD0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E8CC7-9006-4F49-6434-B022A8EC43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75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double de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7C4F-B92E-1E2D-D640-6453A375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EE1D6-E875-BC73-C0F1-ACBBEB43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03/12/2026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4571B-68EF-9D7B-0A35-F71996C8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06B6A-CB89-EBFF-94F3-3663DAF5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DA7FF6-8C19-BA4D-02FE-C99E3C5CBD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325"/>
            <a:ext cx="5156200" cy="4398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01FD0F-07FA-89FA-36B2-E925D11193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7600" y="1828800"/>
            <a:ext cx="5156200" cy="4398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854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03/12/2026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0989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-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105E48-07E2-4CE6-B8D5-8627CDB90026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39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pic>
        <p:nvPicPr>
          <p:cNvPr id="11" name="Picture 10" descr="Close-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5AABAA-4BDF-4446-BCC1-2C0FCB567D0E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93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B97CB5-E943-4F59-93C9-42AFB9A66A88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6924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105E48-07E2-4CE6-B8D5-8627CDB90026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991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18FFD0-417C-445A-9803-59966EEFB174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658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4846F8-56D6-49F8-86D3-1438CCC8496A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993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D842A6-959B-44B1-83F7-DCB46A9B5E08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672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28224A-8D20-498E-9314-F2D2EF68D2FA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964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6504CD-F4B0-4A43-812E-6CDC1EB0A434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477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DA4BB4-01B4-400F-AE14-F4BF389A321F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396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5BA1-4BBD-ADDB-D5FE-834A73AF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D113A-97EA-3944-F7A0-9819F62A3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96B96-A0B0-B4D8-1CBE-8AA343A726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C4E3B-10F0-2951-E8AF-BD1E3873EE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fld id="{81DE3743-E128-4B17-95B5-83A334257BD0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E8CC7-9006-4F49-6434-B022A8EC43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612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97" y="3018408"/>
            <a:ext cx="8961120" cy="3247475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B0658-C877-4D58-A83B-07BEE0E4C7B4}" type="datetime1">
              <a:rPr lang="en-US" smtClean="0"/>
              <a:t>3/12/2026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84031F-D6BF-4677-B12E-7D8B88BA70F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D05DD5-DCB7-49C7-5E41-2DBD8B73D6D2}"/>
              </a:ext>
            </a:extLst>
          </p:cNvPr>
          <p:cNvCxnSpPr>
            <a:cxnSpLocks/>
          </p:cNvCxnSpPr>
          <p:nvPr/>
        </p:nvCxnSpPr>
        <p:spPr>
          <a:xfrm>
            <a:off x="530646" y="531958"/>
            <a:ext cx="11127954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DA663-314D-CA26-DF41-CB3FDC0733F0}"/>
              </a:ext>
            </a:extLst>
          </p:cNvPr>
          <p:cNvCxnSpPr>
            <a:cxnSpLocks/>
          </p:cNvCxnSpPr>
          <p:nvPr/>
        </p:nvCxnSpPr>
        <p:spPr>
          <a:xfrm>
            <a:off x="533400" y="6324600"/>
            <a:ext cx="11125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00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Picture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09BB-8293-7DED-F5BF-8F3DA4B5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555" y="512011"/>
            <a:ext cx="6792069" cy="125992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9A161C3-930A-50CE-D3B8-C1429E6F2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400" y="533399"/>
            <a:ext cx="3886200" cy="5791201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  <a:effectLst>
            <a:outerShdw blurRad="203200" dist="12700" dir="7800000" algn="r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1377-BC65-5D42-5EC9-BECE6F7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857" y="6426091"/>
            <a:ext cx="4137143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AB536-3625-6C4C-BCE1-4533963F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555" y="2148840"/>
            <a:ext cx="6792069" cy="4162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9179-12AA-40A3-63A0-84A6ED06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B8B90-98AD-44EA-88CB-87E0482D47C5}" type="datetime1">
              <a:rPr lang="en-US" smtClean="0"/>
              <a:t>3/12/2026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0E3B-6350-CAAC-2CAB-78999D19C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31F-D6BF-4677-B12E-7D8B88BA70F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C51D6-8120-DE83-0A77-B4C479640664}"/>
              </a:ext>
            </a:extLst>
          </p:cNvPr>
          <p:cNvCxnSpPr>
            <a:cxnSpLocks/>
          </p:cNvCxnSpPr>
          <p:nvPr/>
        </p:nvCxnSpPr>
        <p:spPr>
          <a:xfrm>
            <a:off x="4953000" y="1892587"/>
            <a:ext cx="6705600" cy="0"/>
          </a:xfrm>
          <a:prstGeom prst="line">
            <a:avLst/>
          </a:prstGeom>
          <a:ln w="9525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1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03/12/2026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9817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pic>
        <p:nvPicPr>
          <p:cNvPr id="11" name="Picture 10" descr="Close-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-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105E48-07E2-4CE6-B8D5-8627CDB90026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6772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pic>
        <p:nvPicPr>
          <p:cNvPr id="11" name="Picture 10" descr="Close-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5AABAA-4BDF-4446-BCC1-2C0FCB567D0E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3039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B97CB5-E943-4F59-93C9-42AFB9A66A88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984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18FFD0-417C-445A-9803-59966EEFB174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607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4846F8-56D6-49F8-86D3-1438CCC8496A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3444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D842A6-959B-44B1-83F7-DCB46A9B5E08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7230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28224A-8D20-498E-9314-F2D2EF68D2FA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705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6504CD-F4B0-4A43-812E-6CDC1EB0A434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8614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pPr rt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 dirty="0"/>
              <a:t>Click to edit Master text styles</a:t>
            </a:r>
          </a:p>
          <a:p>
            <a:pPr lvl="1" rtl="0"/>
            <a:r>
              <a:rPr lang="en-US" noProof="0" dirty="0"/>
              <a:t>Second level</a:t>
            </a:r>
          </a:p>
          <a:p>
            <a:pPr lvl="2" rtl="0"/>
            <a:r>
              <a:rPr lang="en-US" noProof="0" dirty="0"/>
              <a:t>Third level</a:t>
            </a:r>
          </a:p>
          <a:p>
            <a:pPr lvl="3" rtl="0"/>
            <a:r>
              <a:rPr lang="en-US" noProof="0" dirty="0"/>
              <a:t>Fourth level</a:t>
            </a:r>
          </a:p>
          <a:p>
            <a:pPr lvl="4" rtl="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138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DA4BB4-01B4-400F-AE14-F4BF389A321F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602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5BA1-4BBD-ADDB-D5FE-834A73AF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D113A-97EA-3944-F7A0-9819F62A3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96B96-A0B0-B4D8-1CBE-8AA343A726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CD8D479-8942-46E8-A226-A4E01F7A105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C4E3B-10F0-2951-E8AF-BD1E3873EE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fld id="{81DE3743-E128-4B17-95B5-83A334257BD0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E8CC7-9006-4F49-6434-B022A8EC43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79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B97CB5-E943-4F59-93C9-42AFB9A66A88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3745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18FFD0-417C-445A-9803-59966EEFB174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58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4846F8-56D6-49F8-86D3-1438CCC8496A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18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D842A6-959B-44B1-83F7-DCB46A9B5E08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7965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28224A-8D20-498E-9314-F2D2EF68D2FA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0540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1DE3743-E128-4B17-95B5-83A334257BD0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28295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1DE3743-E128-4B17-95B5-83A334257BD0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99617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6C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1DE3743-E128-4B17-95B5-83A334257BD0}" type="datetime1">
              <a:rPr lang="en-GB" noProof="0" smtClean="0"/>
              <a:t>12/03/2026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9490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rgbClr val="344F35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inclusive-environments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s://www.inclusive-environments.org/" TargetMode="Externa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1.xml"/><Relationship Id="rId4" Type="http://schemas.openxmlformats.org/officeDocument/2006/relationships/image" Target="../media/image21.png"/><Relationship Id="rId9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5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8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9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10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1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ve-environments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customXml" Target="../ink/ink1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kim.ross@chester.ac.uk" TargetMode="External"/><Relationship Id="rId3" Type="http://schemas.microsoft.com/office/2007/relationships/hdphoto" Target="../media/hdphoto1.wdp"/><Relationship Id="rId7" Type="http://schemas.openxmlformats.org/officeDocument/2006/relationships/hyperlink" Target="mailto:E.Ekhator@derby.ac.u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hyperlink" Target="mailto:Chantal.davies@chester.ac.uk" TargetMode="External"/><Relationship Id="rId5" Type="http://schemas.openxmlformats.org/officeDocument/2006/relationships/hyperlink" Target="https://cwva.org.uk/local-voices-framework/#:~:text=The%20Local%20Voices%20Framework's%20definition,experiences%20to%20cocreate%20actionable%20change." TargetMode="External"/><Relationship Id="rId4" Type="http://schemas.openxmlformats.org/officeDocument/2006/relationships/hyperlink" Target="http://www.inclusive-environments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nclusive_Environments_PPT_Slide_Format.png">
            <a:extLst>
              <a:ext uri="{FF2B5EF4-FFF2-40B4-BE49-F238E27FC236}">
                <a16:creationId xmlns:a16="http://schemas.microsoft.com/office/drawing/2014/main" id="{803B871D-96FB-719F-1772-73441E4A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7" t="54447" r="356" b="-1477"/>
          <a:stretch>
            <a:fillRect/>
          </a:stretch>
        </p:blipFill>
        <p:spPr>
          <a:xfrm>
            <a:off x="4483510" y="3632548"/>
            <a:ext cx="7708490" cy="32254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146C6-A385-13DD-7FCD-E8239CE1F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Add a footer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2CE31-A897-2842-EBAA-AB3B35D1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5DCED-F0B1-A3EE-1A48-DF9725E7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846F8-56D6-49F8-86D3-1438CCC8496A}" type="datetime1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2676A-AC19-F622-46C8-8F82391C503A}"/>
              </a:ext>
            </a:extLst>
          </p:cNvPr>
          <p:cNvSpPr/>
          <p:nvPr/>
        </p:nvSpPr>
        <p:spPr>
          <a:xfrm>
            <a:off x="0" y="0"/>
            <a:ext cx="4483510" cy="6858000"/>
          </a:xfrm>
          <a:prstGeom prst="rect">
            <a:avLst/>
          </a:prstGeom>
          <a:solidFill>
            <a:srgbClr val="154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267281-8083-0382-C0DE-72BA350FDFAE}"/>
              </a:ext>
            </a:extLst>
          </p:cNvPr>
          <p:cNvSpPr txBox="1">
            <a:spLocks/>
          </p:cNvSpPr>
          <p:nvPr/>
        </p:nvSpPr>
        <p:spPr>
          <a:xfrm>
            <a:off x="0" y="1851207"/>
            <a:ext cx="4659682" cy="2387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8EEF1"/>
                </a:solidFill>
                <a:effectLst/>
                <a:uLnTx/>
                <a:uFillTx/>
                <a:latin typeface="Montserrat SemiBold" pitchFamily="2" charset="0"/>
                <a:ea typeface="+mj-ea"/>
                <a:cs typeface="+mj-cs"/>
              </a:rPr>
              <a:t>Nothing about us without us: developing a framework for inclusive environmental justice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1F4263-1CD6-F666-DD46-D550B156D141}"/>
              </a:ext>
            </a:extLst>
          </p:cNvPr>
          <p:cNvSpPr txBox="1">
            <a:spLocks/>
          </p:cNvSpPr>
          <p:nvPr/>
        </p:nvSpPr>
        <p:spPr>
          <a:xfrm>
            <a:off x="0" y="5865986"/>
            <a:ext cx="3801023" cy="448056"/>
          </a:xfrm>
          <a:prstGeom prst="rect">
            <a:avLst/>
          </a:prstGeom>
        </p:spPr>
        <p:txBody>
          <a:bodyPr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8EEF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Professor Chantal Davies</a:t>
            </a: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81DB00D-8ED5-680E-E264-96485D904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80" y="470058"/>
            <a:ext cx="2141738" cy="677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C35945-651D-6E5B-E819-5D9999925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372" y="1643283"/>
            <a:ext cx="1582169" cy="15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351">
        <p:fade/>
      </p:transition>
    </mc:Choice>
    <mc:Fallback xmlns="">
      <p:transition spd="med" advTm="9935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889A5-632E-983A-E03F-6A47C8B2A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AE327-8E41-48CB-4DDE-25D8ED3A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Examples of environmental inequalities in the UK</a:t>
            </a:r>
          </a:p>
        </p:txBody>
      </p:sp>
      <p:pic>
        <p:nvPicPr>
          <p:cNvPr id="6" name="Picture Placeholder 5" descr="Smoke from factories">
            <a:extLst>
              <a:ext uri="{FF2B5EF4-FFF2-40B4-BE49-F238E27FC236}">
                <a16:creationId xmlns:a16="http://schemas.microsoft.com/office/drawing/2014/main" id="{0C2B09BD-60EC-509D-9BE1-A8E31767CE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r="16730"/>
          <a:stretch/>
        </p:blipFill>
        <p:spPr>
          <a:xfrm>
            <a:off x="1409700" y="1556281"/>
            <a:ext cx="4610099" cy="462068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9469A-D06B-F99A-6465-A50D1BBE0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5593814" cy="4620682"/>
          </a:xfrm>
        </p:spPr>
        <p:txBody>
          <a:bodyPr>
            <a:noAutofit/>
          </a:bodyPr>
          <a:lstStyle/>
          <a:p>
            <a:r>
              <a:rPr lang="en-US" sz="2800" dirty="0"/>
              <a:t>Air pollution in London (minority ethnic and deprived communities more likely to live in the most polluted areas (</a:t>
            </a:r>
            <a:r>
              <a:rPr lang="en-US" sz="2800" dirty="0" err="1"/>
              <a:t>London.Gov</a:t>
            </a:r>
            <a:r>
              <a:rPr lang="en-US" sz="2800" dirty="0"/>
              <a:t>, 2023)</a:t>
            </a:r>
          </a:p>
          <a:p>
            <a:r>
              <a:rPr lang="en-US" sz="2800" dirty="0"/>
              <a:t>Access to green space is unequal by income and ethnicity (Friends of the Earth, 2020)</a:t>
            </a:r>
          </a:p>
          <a:p>
            <a:r>
              <a:rPr lang="en-US" sz="2800" dirty="0"/>
              <a:t>Flood risk and social vulnerability linked (Environment Agency, 2022; Environmental Audit Committee, 2025)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EA00F15-8651-B03E-9F23-472FBE77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D84031F-D6BF-4677-B12E-7D8B88BA70F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324BBDDE-8519-2F60-5D90-395356FB9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E909D-D530-AEE0-9AA1-F3C9F32917D3}"/>
              </a:ext>
            </a:extLst>
          </p:cNvPr>
          <p:cNvSpPr/>
          <p:nvPr/>
        </p:nvSpPr>
        <p:spPr>
          <a:xfrm rot="5400000">
            <a:off x="1371600" y="446825"/>
            <a:ext cx="4114800" cy="6858000"/>
          </a:xfrm>
          <a:prstGeom prst="rect">
            <a:avLst/>
          </a:prstGeom>
          <a:solidFill>
            <a:srgbClr val="154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314" y="2304127"/>
            <a:ext cx="6714686" cy="3143393"/>
          </a:xfrm>
        </p:spPr>
        <p:txBody>
          <a:bodyPr rtlCol="0">
            <a:noAutofit/>
          </a:bodyPr>
          <a:lstStyle/>
          <a:p>
            <a:pPr rtl="0"/>
            <a:r>
              <a:rPr lang="en-GB" sz="4400" dirty="0">
                <a:solidFill>
                  <a:srgbClr val="E8EEF1"/>
                </a:solidFill>
                <a:latin typeface="Montserrat SemiBold" panose="00000700000000000000" pitchFamily="2" charset="0"/>
              </a:rPr>
              <a:t>Introducing the Inclusive Environments Research and Framework</a:t>
            </a:r>
          </a:p>
        </p:txBody>
      </p:sp>
      <p:pic>
        <p:nvPicPr>
          <p:cNvPr id="8" name="Picture 7" descr="Looking up view of trees in the forest&#10;&#10;AI-generated content may be incorrect.">
            <a:extLst>
              <a:ext uri="{FF2B5EF4-FFF2-40B4-BE49-F238E27FC236}">
                <a16:creationId xmlns:a16="http://schemas.microsoft.com/office/drawing/2014/main" id="{31775B19-EB8C-6C40-D3C6-0D97F1554A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17" y="0"/>
            <a:ext cx="4578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ext Placeholder 4">
            <a:extLst>
              <a:ext uri="{FF2B5EF4-FFF2-40B4-BE49-F238E27FC236}">
                <a16:creationId xmlns:a16="http://schemas.microsoft.com/office/drawing/2014/main" id="{5699B3D1-9512-89C6-F111-DE306FCD89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4194" y="1829360"/>
          <a:ext cx="10741572" cy="46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0024" y="382435"/>
            <a:ext cx="9371949" cy="1183566"/>
          </a:xfrm>
        </p:spPr>
        <p:txBody>
          <a:bodyPr rtlCol="0" anchor="b">
            <a:noAutofit/>
          </a:bodyPr>
          <a:lstStyle/>
          <a:p>
            <a:pPr algn="ctr" rtl="0"/>
            <a:r>
              <a:rPr lang="en-GB" sz="4800" b="1" dirty="0">
                <a:solidFill>
                  <a:schemeClr val="tx1">
                    <a:lumMod val="75000"/>
                  </a:schemeClr>
                </a:solidFill>
                <a:latin typeface="Montserrat SemiBold" panose="00000700000000000000" pitchFamily="2" charset="0"/>
              </a:rPr>
              <a:t>INCLUSIVE ENVIRONMENTS: THE RESEARCH</a:t>
            </a:r>
          </a:p>
        </p:txBody>
      </p:sp>
      <p:pic>
        <p:nvPicPr>
          <p:cNvPr id="2" name="Picture 1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3D4E85A7-EE49-314E-C273-7E9208054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F4E025F-30A0-482F-945D-7D3408471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dgm id="{2F4E025F-30A0-482F-945D-7D34084710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467C9D8-7C2D-4C54-BFF9-DB341E292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dgm id="{A467C9D8-7C2D-4C54-BFF9-DB341E2926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BB1CD91-504C-47FD-BC75-FF8935A8A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graphicEl>
                                              <a:dgm id="{5BB1CD91-504C-47FD-BC75-FF8935A8A7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51B85B1-6FFA-4D1B-A5DC-078E08505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graphicEl>
                                              <a:dgm id="{751B85B1-6FFA-4D1B-A5DC-078E08505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22A1BB3-C8CA-4568-BD26-32C1E9A24D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dgm id="{822A1BB3-C8CA-4568-BD26-32C1E9A24D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5C98457-E654-4702-8768-49BDE30C2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graphicEl>
                                              <a:dgm id="{35C98457-E654-4702-8768-49BDE30C2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FB13377-EB50-4E86-9B64-FFC6E8E64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graphicEl>
                                              <a:dgm id="{6FB13377-EB50-4E86-9B64-FFC6E8E64B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0240500-76B4-4EF6-93D0-462FA55FD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graphicEl>
                                              <a:dgm id="{50240500-76B4-4EF6-93D0-462FA55FDE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970C9-DBB6-588F-E847-5E3D1FD19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FA7F8-89EF-69FA-0924-8B6D7B04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0"/>
            <a:ext cx="9371949" cy="1183566"/>
          </a:xfrm>
        </p:spPr>
        <p:txBody>
          <a:bodyPr rtlCol="0" anchor="b">
            <a:noAutofit/>
          </a:bodyPr>
          <a:lstStyle/>
          <a:p>
            <a:pPr algn="ctr" rtl="0"/>
            <a:r>
              <a:rPr lang="en-GB" sz="4000" b="1" dirty="0">
                <a:solidFill>
                  <a:schemeClr val="tx1"/>
                </a:solidFill>
              </a:rPr>
              <a:t>RESEARCH FINDINGS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64E9440-AF90-B486-AD14-874D6DF7F034}"/>
              </a:ext>
            </a:extLst>
          </p:cNvPr>
          <p:cNvGraphicFramePr/>
          <p:nvPr/>
        </p:nvGraphicFramePr>
        <p:xfrm>
          <a:off x="828675" y="903249"/>
          <a:ext cx="10534650" cy="618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24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C68550-3BC6-4957-ABD5-04CCEFE01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1C68550-3BC6-4957-ABD5-04CCEFE01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1F5EC2-E63B-482B-ACB2-7888470F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41F5EC2-E63B-482B-ACB2-7888470F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EECBDD-07C0-44DF-917A-3696B5C42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49EECBDD-07C0-44DF-917A-3696B5C42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EE50EB-6FD4-47CA-AD4F-0EB066C09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7DEE50EB-6FD4-47CA-AD4F-0EB066C099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E84504-3AB6-4797-8129-2E1DB41E9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97E84504-3AB6-4797-8129-2E1DB41E9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AC7218-D5F6-4878-A787-E53BE8206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EDAC7218-D5F6-4878-A787-E53BE82060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269737-6BBC-5238-D1E1-279BAE72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Autofit/>
          </a:bodyPr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Inclusive Environments: core recommendations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9D2B1EDB-1E1E-3DD4-4BD1-1D3E1BF1BB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0027" y="1566001"/>
          <a:ext cx="9371948" cy="46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47EEBA44-995D-2086-087A-3B4C0AD37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4114" y="52831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167FEA-5630-4398-AEEF-E5A4C31C26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C5167FEA-5630-4398-AEEF-E5A4C31C26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E1037BD-2F20-4232-AA67-B1905117A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BE1037BD-2F20-4232-AA67-B1905117A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85A356-C1FA-4CE9-B0CE-91F42FB21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CA85A356-C1FA-4CE9-B0CE-91F42FB21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A5C341-C265-4C33-96DB-2D33F2607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graphicEl>
                                              <a:dgm id="{B3A5C341-C265-4C33-96DB-2D33F2607A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98BE59-295C-4FDB-9EBE-54AD83648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C098BE59-295C-4FDB-9EBE-54AD83648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FAA1525-CD80-4091-9EF2-2B1E3F390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3FAA1525-CD80-4091-9EF2-2B1E3F390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7A547D2-5634-4AFE-A2EC-AC1FFC6C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A7A547D2-5634-4AFE-A2EC-AC1FFC6CE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269737-6BBC-5238-D1E1-279BAE72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Autofit/>
          </a:bodyPr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Inclusive Environments Framework: overriding purpose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9D2B1EDB-1E1E-3DD4-4BD1-1D3E1BF1BB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0027" y="1566001"/>
          <a:ext cx="9371948" cy="46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48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2CF280-EAD0-4AAF-B4D5-B0A6024B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Autofit/>
          </a:bodyPr>
          <a:lstStyle/>
          <a:p>
            <a:r>
              <a:rPr lang="en-GB" sz="4800" b="1" dirty="0"/>
              <a:t>Underpinned by Principles of Co-production (White &amp; Ross, 2023)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4AF3837-23A4-FC37-8E3A-4051C99B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Lightning Bolt 6" descr="-">
            <a:extLst>
              <a:ext uri="{FF2B5EF4-FFF2-40B4-BE49-F238E27FC236}">
                <a16:creationId xmlns:a16="http://schemas.microsoft.com/office/drawing/2014/main" id="{9BAAD9B7-7279-4EF2-B140-5012FB601F8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Lightning Bolt 7" descr="-">
            <a:extLst>
              <a:ext uri="{FF2B5EF4-FFF2-40B4-BE49-F238E27FC236}">
                <a16:creationId xmlns:a16="http://schemas.microsoft.com/office/drawing/2014/main" id="{DC2BAC1E-7249-4706-BD21-93432688BFB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48B39168-99EE-9179-3B7D-1A1952513F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35907" y="1734185"/>
          <a:ext cx="9371948" cy="46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396D512-5E59-7AD5-4388-7DD48995D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14" y="1734185"/>
            <a:ext cx="3156660" cy="46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F36B-EDCF-193E-8ADA-931AFD1A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658" y="1298717"/>
            <a:ext cx="6378901" cy="1183566"/>
          </a:xfrm>
        </p:spPr>
        <p:txBody>
          <a:bodyPr>
            <a:noAutofit/>
          </a:bodyPr>
          <a:lstStyle/>
          <a:p>
            <a:r>
              <a:rPr lang="en-GB" sz="4800" b="1" dirty="0"/>
              <a:t>THE INCLUSIVE ENVIRONMENTS WEBSITE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205754-C4DC-2965-AD72-DD2CA7C92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87" y="3429000"/>
            <a:ext cx="6706825" cy="2367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hlinkClick r:id="rId2"/>
              </a:rPr>
              <a:t>www.inclusive-environments.org</a:t>
            </a:r>
            <a:endParaRPr lang="en-GB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13C26-5FA1-6FFD-0D36-588CBA4F1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048"/>
          <a:stretch>
            <a:fillRect/>
          </a:stretch>
        </p:blipFill>
        <p:spPr>
          <a:xfrm>
            <a:off x="7122667" y="214882"/>
            <a:ext cx="4213690" cy="64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51BF-C706-D778-4DEA-C1F91D7D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316" y="3245874"/>
            <a:ext cx="4575480" cy="2737598"/>
          </a:xfrm>
        </p:spPr>
        <p:txBody>
          <a:bodyPr anchor="b">
            <a:noAutofit/>
          </a:bodyPr>
          <a:lstStyle/>
          <a:p>
            <a:r>
              <a:rPr lang="en-GB" sz="4800" b="1" dirty="0">
                <a:solidFill>
                  <a:schemeClr val="tx1"/>
                </a:solidFill>
              </a:rPr>
              <a:t>Introducing the Inclusive Environments Framework and the Environmental Justice Cycle</a:t>
            </a:r>
          </a:p>
        </p:txBody>
      </p:sp>
      <p:pic>
        <p:nvPicPr>
          <p:cNvPr id="7" name="Picture 6" descr="A circular diagram of a justice cycle&#10;&#10;AI-generated content may be incorrect.">
            <a:extLst>
              <a:ext uri="{FF2B5EF4-FFF2-40B4-BE49-F238E27FC236}">
                <a16:creationId xmlns:a16="http://schemas.microsoft.com/office/drawing/2014/main" id="{6734E32F-173E-D1A3-EF99-19B495AD1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65" y="874528"/>
            <a:ext cx="5224184" cy="5108944"/>
          </a:xfrm>
          <a:prstGeom prst="rect">
            <a:avLst/>
          </a:prstGeom>
        </p:spPr>
      </p:pic>
      <p:pic>
        <p:nvPicPr>
          <p:cNvPr id="3" name="Picture 2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ECDD3D8D-70F2-D068-1C93-8CC49093D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F2F7F-04A6-7C09-C2FB-6DBC3E60D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B74E-6381-6A84-376F-28952E99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The Lived Experience Lead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0730B44-628A-F9AB-C8D7-954CFA725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199" y="1494965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0DB6234-6972-CBED-F677-6EDC1480B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5081" y="1668360"/>
            <a:ext cx="5623560" cy="462068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Role of a Lived Experience Lead</a:t>
            </a:r>
            <a:r>
              <a:rPr lang="en-GB" dirty="0"/>
              <a:t>: A person with lived experience of social marginalisation and co-production, recommended to co-lead all stages of the Environmental Justice Framework for meaningful community involvement.</a:t>
            </a:r>
          </a:p>
          <a:p>
            <a:r>
              <a:rPr lang="en-GB" b="1" dirty="0"/>
              <a:t>Value in Co-Production</a:t>
            </a:r>
            <a:r>
              <a:rPr lang="en-GB" dirty="0"/>
              <a:t>: Lived Experience Leads bring unique insights and practical knowledge, enhancing co-production efforts across public, private, and community sectors.</a:t>
            </a:r>
          </a:p>
          <a:p>
            <a:r>
              <a:rPr lang="en-GB" b="1" dirty="0"/>
              <a:t>Support and Resources</a:t>
            </a:r>
            <a:r>
              <a:rPr lang="en-GB" dirty="0"/>
              <a:t>: Organisations like Cheshire West Voluntary Action offer access to Lived Experience Leads through initiatives like the Local Voices Network.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9C6059-1368-E45C-7EBE-3B17C6AE2B51}"/>
                  </a:ext>
                </a:extLst>
              </p14:cNvPr>
              <p14:cNvContentPartPr/>
              <p14:nvPr/>
            </p14:nvContentPartPr>
            <p14:xfrm>
              <a:off x="1909605" y="2028761"/>
              <a:ext cx="3391849" cy="3404201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9C6059-1368-E45C-7EBE-3B17C6AE2B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7926" y="1997081"/>
                <a:ext cx="3454848" cy="3467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9655BAF-3836-078F-5CF7-24E5E02BA2D4}"/>
                  </a:ext>
                </a:extLst>
              </p14:cNvPr>
              <p14:cNvContentPartPr/>
              <p14:nvPr/>
            </p14:nvContentPartPr>
            <p14:xfrm>
              <a:off x="9448480" y="1005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9655BAF-3836-078F-5CF7-24E5E02BA2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42360" y="9992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7A1E371-D403-A353-0A51-4BB3549C9415}"/>
                  </a:ext>
                </a:extLst>
              </p14:cNvPr>
              <p14:cNvContentPartPr/>
              <p14:nvPr/>
            </p14:nvContentPartPr>
            <p14:xfrm>
              <a:off x="3769120" y="251952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7A1E371-D403-A353-0A51-4BB3549C94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63000" y="251340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12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A51045-9793-E438-4DD8-5C19FC36A4A1}"/>
              </a:ext>
            </a:extLst>
          </p:cNvPr>
          <p:cNvSpPr/>
          <p:nvPr/>
        </p:nvSpPr>
        <p:spPr>
          <a:xfrm rot="5400000">
            <a:off x="1371600" y="709863"/>
            <a:ext cx="4114800" cy="6858000"/>
          </a:xfrm>
          <a:prstGeom prst="rect">
            <a:avLst/>
          </a:prstGeom>
          <a:solidFill>
            <a:srgbClr val="154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545" y="2191724"/>
            <a:ext cx="6949440" cy="3143393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E8EEF1"/>
                </a:solidFill>
              </a:rPr>
              <a:t>Exploring the concepts</a:t>
            </a:r>
          </a:p>
        </p:txBody>
      </p:sp>
      <p:pic>
        <p:nvPicPr>
          <p:cNvPr id="6" name="Picture 5" descr="A person wearing a mask holding a sign&#10;&#10;AI-generated content may be incorrect.">
            <a:extLst>
              <a:ext uri="{FF2B5EF4-FFF2-40B4-BE49-F238E27FC236}">
                <a16:creationId xmlns:a16="http://schemas.microsoft.com/office/drawing/2014/main" id="{9BED1B96-A8C8-2D70-010D-0CC14D10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r="32833" b="2982"/>
          <a:stretch>
            <a:fillRect/>
          </a:stretch>
        </p:blipFill>
        <p:spPr>
          <a:xfrm>
            <a:off x="7848600" y="854214"/>
            <a:ext cx="4343400" cy="58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423">
        <p:fade/>
      </p:transition>
    </mc:Choice>
    <mc:Fallback xmlns="">
      <p:transition spd="med" advTm="2042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D497-01C9-BD74-59F4-9645080D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FC80-A8D5-E51E-8BC0-E85BCFCA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Educate &amp; Empower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3CEBB9D-E503-E672-D3AC-9904F5100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418" y="163072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EE4046C-CBC8-CE78-4BD0-697503E6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Community Collaboration</a:t>
            </a:r>
            <a:r>
              <a:rPr lang="en-GB" dirty="0"/>
              <a:t>: Encourage organisations to partner with communities to build shared understanding of environmental sustainability, especially engaging those with lived experience of social vulnerabilities.</a:t>
            </a:r>
          </a:p>
          <a:p>
            <a:r>
              <a:rPr lang="en-GB" b="1" dirty="0"/>
              <a:t>Mutual Learning &amp; Trust</a:t>
            </a:r>
            <a:r>
              <a:rPr lang="en-GB" dirty="0"/>
              <a:t>: Promote two-way knowledge exchange to foster trust, support fairer solutions, and enable transparent, just environmental decision-making.</a:t>
            </a:r>
          </a:p>
          <a:p>
            <a:r>
              <a:rPr lang="en-GB" b="1" dirty="0"/>
              <a:t>Engagement Activities</a:t>
            </a:r>
            <a:r>
              <a:rPr lang="en-GB" dirty="0"/>
              <a:t>: Use tools like workshops, school partnerships, community events, and social media to spread awareness and drive participation.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6D14C0-6075-2E14-1016-6C6A69CA3A7B}"/>
                  </a:ext>
                </a:extLst>
              </p14:cNvPr>
              <p14:cNvContentPartPr/>
              <p14:nvPr/>
            </p14:nvContentPartPr>
            <p14:xfrm rot="-7474630">
              <a:off x="3192745" y="2180680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6D14C0-6075-2E14-1016-6C6A69CA3A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3156385" y="2144320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34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0F75A-64E7-F873-326C-85FE2188E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7F953-2D9F-BDB3-F7E0-B6D5CEAF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Explore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BF6989B-89DD-D7CB-5B46-67C5CF1B0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418" y="163072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D3D24DF-86BB-B95B-3BBD-8679E71B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5623560" cy="462068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Foster Inclusive Collaboration</a:t>
            </a:r>
            <a:r>
              <a:rPr lang="en-GB" dirty="0"/>
              <a:t>: Deepen partnerships with communities (especially marginalised groups) to understand environmental impacts and co-create sustainability solutions.</a:t>
            </a:r>
          </a:p>
          <a:p>
            <a:r>
              <a:rPr lang="en-GB" b="1" dirty="0"/>
              <a:t>Centre Community Voices</a:t>
            </a:r>
            <a:r>
              <a:rPr lang="en-GB" dirty="0"/>
              <a:t>: Use inclusive engagement methods (e.g. workshops, liaison groups, online hubs) to ensure community perspectives shape environmental decision-making.</a:t>
            </a:r>
          </a:p>
          <a:p>
            <a:r>
              <a:rPr lang="en-GB" b="1" dirty="0"/>
              <a:t>Adopt Co-Production &amp; Adaptation</a:t>
            </a:r>
            <a:r>
              <a:rPr lang="en-GB" dirty="0"/>
              <a:t>: Build on existing networks and apply co-production principles to develop responsive initiatives, with ongoing review and community input.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53C4FD7-6696-B35C-B72F-7DFCACE506D5}"/>
                  </a:ext>
                </a:extLst>
              </p14:cNvPr>
              <p14:cNvContentPartPr/>
              <p14:nvPr/>
            </p14:nvContentPartPr>
            <p14:xfrm rot="-7474630">
              <a:off x="3918931" y="2351510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53C4FD7-6696-B35C-B72F-7DFCACE506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3882571" y="2315150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2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D4D07-4D77-8D46-B32F-BD693302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5C07-56C8-0259-E369-044D3E77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Scoping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B4FE039-F4F1-E35D-3BC7-62ABC8F7A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418" y="163072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913376-4656-3813-A0CC-D708E6CCD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0" y="196123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Early Impact Assessment</a:t>
            </a:r>
            <a:r>
              <a:rPr lang="en-GB" dirty="0"/>
              <a:t>: Scoping is an initial review to evaluate the potential effects (positive or negative) of a proposed environmental sustainability measure.</a:t>
            </a:r>
          </a:p>
          <a:p>
            <a:r>
              <a:rPr lang="en-GB" b="1" dirty="0"/>
              <a:t>Focus on Equity</a:t>
            </a:r>
            <a:r>
              <a:rPr lang="en-GB" dirty="0"/>
              <a:t>: It ensures that the impact on marginalised communities is considered from the outset.</a:t>
            </a:r>
          </a:p>
          <a:p>
            <a:r>
              <a:rPr lang="en-GB" b="1" dirty="0"/>
              <a:t>Decision-Making Tool</a:t>
            </a:r>
            <a:r>
              <a:rPr lang="en-GB" dirty="0"/>
              <a:t>: Especially useful when multiple options are on the table, helping organisations choose the most effective and equitable path forward.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D4434B-714B-F65D-314D-E2E3314A16C7}"/>
                  </a:ext>
                </a:extLst>
              </p14:cNvPr>
              <p14:cNvContentPartPr/>
              <p14:nvPr/>
            </p14:nvContentPartPr>
            <p14:xfrm rot="-7474630">
              <a:off x="4492989" y="3023252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D4434B-714B-F65D-314D-E2E3314A16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4456629" y="2986892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3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CE0AA-D23D-3BE1-F900-AF589314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0C4C-BFCD-153E-18DB-77835C97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Information Gathering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9E9D260-F82F-B249-9BFC-F9AAD7BD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418" y="163072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B5D7111-BDCD-C8EE-788B-CB5503692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0" y="196123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Purpose of Information Gathering</a:t>
            </a:r>
            <a:r>
              <a:rPr lang="en-GB" dirty="0"/>
              <a:t>: Conducted when initial scoping suggests potential impacts (positive or negative) on different community groups.</a:t>
            </a:r>
          </a:p>
          <a:p>
            <a:r>
              <a:rPr lang="en-GB" b="1" dirty="0"/>
              <a:t>Focus on Inclusion</a:t>
            </a:r>
            <a:r>
              <a:rPr lang="en-GB" dirty="0"/>
              <a:t>: Prioritises understanding effects on marginalised or underrepresented communities.</a:t>
            </a:r>
          </a:p>
          <a:p>
            <a:r>
              <a:rPr lang="en-GB" b="1" dirty="0"/>
              <a:t>Supports Impact Assessment</a:t>
            </a:r>
            <a:r>
              <a:rPr lang="en-GB" dirty="0"/>
              <a:t>: Provides essential insights to evaluate how proposed sustainability measures affect people.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80AEAA-5697-26D0-4E88-3C717A92089A}"/>
                  </a:ext>
                </a:extLst>
              </p14:cNvPr>
              <p14:cNvContentPartPr/>
              <p14:nvPr/>
            </p14:nvContentPartPr>
            <p14:xfrm rot="-7474630">
              <a:off x="4370833" y="3978958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80AEAA-5697-26D0-4E88-3C717A9208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4334473" y="3942598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9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8DAB2-AA50-4974-FB26-133FE530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9AE9-6A2E-653A-6E07-1754A67B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Conversations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6AB5454D-B4B0-6E35-7341-7EFA8CCB6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180" y="161040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4BF6E0-7246-0F77-A528-4EF8838A7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0" y="196123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Inclusive Engagement</a:t>
            </a:r>
            <a:r>
              <a:rPr lang="en-GB" dirty="0"/>
              <a:t>: Conversations are led by a Lived Experience Lead or organisation to involve marginalised communities in environmental sustainability planning.</a:t>
            </a:r>
          </a:p>
          <a:p>
            <a:r>
              <a:rPr lang="en-GB" b="1" dirty="0"/>
              <a:t>Community-</a:t>
            </a:r>
            <a:r>
              <a:rPr lang="en-GB" b="1" dirty="0" err="1"/>
              <a:t>Centered</a:t>
            </a:r>
            <a:r>
              <a:rPr lang="en-GB" b="1" dirty="0"/>
              <a:t> Approach</a:t>
            </a:r>
            <a:r>
              <a:rPr lang="en-GB" dirty="0"/>
              <a:t>: Focuses on listening to those most affected, especially underrepresented voices.</a:t>
            </a:r>
          </a:p>
          <a:p>
            <a:r>
              <a:rPr lang="en-GB" b="1" dirty="0"/>
              <a:t>Informed Decision-Making</a:t>
            </a:r>
            <a:r>
              <a:rPr lang="en-GB" dirty="0"/>
              <a:t>: Ensures real-world impacts are understood and no one is left behind in sustainability efforts.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B369DD0-38A5-B573-DA77-AD3C6B80F021}"/>
                  </a:ext>
                </a:extLst>
              </p14:cNvPr>
              <p14:cNvContentPartPr/>
              <p14:nvPr/>
            </p14:nvContentPartPr>
            <p14:xfrm rot="-7474630">
              <a:off x="3483605" y="4631196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B369DD0-38A5-B573-DA77-AD3C6B80F0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3447245" y="4594836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27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E2310-EEB5-B3CA-FBBA-9643D758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5A5C-85FF-B726-6D65-AD6F21FC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Assess Impact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EFEFA5D2-081F-CFA1-D94E-27D0943AB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180" y="161040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437B412-5EC0-7913-92A6-CC16076C8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0" y="196123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Collaborative Evaluation</a:t>
            </a:r>
            <a:r>
              <a:rPr lang="en-GB" dirty="0"/>
              <a:t>: Involves joint assessment between the Lived Experience Lead and the organisation.</a:t>
            </a:r>
          </a:p>
          <a:p>
            <a:r>
              <a:rPr lang="en-GB" b="1" dirty="0"/>
              <a:t>Impact Focus</a:t>
            </a:r>
            <a:r>
              <a:rPr lang="en-GB" dirty="0"/>
              <a:t>: Determines whether the sustainability measure affects marginalised communities positively, negatively, or neutrally.</a:t>
            </a:r>
          </a:p>
          <a:p>
            <a:r>
              <a:rPr lang="en-GB" b="1" dirty="0"/>
              <a:t>Informed Decision-Making</a:t>
            </a:r>
            <a:r>
              <a:rPr lang="en-GB" dirty="0"/>
              <a:t>: Builds on prior research and conversations to guide inclusive and equitable outcomes.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C17BEF-43D9-88A2-A676-9E36EF64D195}"/>
                  </a:ext>
                </a:extLst>
              </p14:cNvPr>
              <p14:cNvContentPartPr/>
              <p14:nvPr/>
            </p14:nvContentPartPr>
            <p14:xfrm rot="-7474630">
              <a:off x="2572984" y="4631195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C17BEF-43D9-88A2-A676-9E36EF64D1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2536624" y="4594835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46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03B4-8693-F757-CCDF-46930285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804B-8FE0-6DA0-5F6C-F5A86746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Action Plan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21D1154D-C22C-A1F4-B170-6A72F68CA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180" y="161040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0708376-6EA6-1EBF-BB79-F808429DE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0" y="196123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Collaborative Planning</a:t>
            </a:r>
            <a:r>
              <a:rPr lang="en-GB" dirty="0"/>
              <a:t>: The Lived Experience Lead and the organisation co-develop a clear and inclusive plan.</a:t>
            </a:r>
          </a:p>
          <a:p>
            <a:r>
              <a:rPr lang="en-GB" b="1" dirty="0"/>
              <a:t>Accountability &amp; Clarity</a:t>
            </a:r>
            <a:r>
              <a:rPr lang="en-GB" dirty="0"/>
              <a:t>: The plan outlines specific steps to implement the proposed environmental change.</a:t>
            </a:r>
          </a:p>
          <a:p>
            <a:r>
              <a:rPr lang="en-GB" b="1" dirty="0"/>
              <a:t>Informed by Impact Assessment</a:t>
            </a:r>
            <a:r>
              <a:rPr lang="en-GB" dirty="0"/>
              <a:t>: Builds on insights from evaluating effects on marginalised communities.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AE040A5-C7EE-FDF3-0B9B-33E6CE54666B}"/>
                  </a:ext>
                </a:extLst>
              </p14:cNvPr>
              <p14:cNvContentPartPr/>
              <p14:nvPr/>
            </p14:nvContentPartPr>
            <p14:xfrm rot="-7474630">
              <a:off x="1841898" y="4050266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AE040A5-C7EE-FDF3-0B9B-33E6CE5466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1805538" y="4013906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4470-9689-6896-759A-2F4943FE3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F4B75-2B90-6832-9F6E-76053D95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Publish &amp; Share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FAED909D-40DA-049D-AFEA-68E70A27F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180" y="161040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A8E9D60-B582-A2EA-495A-953DC2CF7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0" y="1961231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Final Approval &amp; Communication</a:t>
            </a:r>
            <a:r>
              <a:rPr lang="en-GB" dirty="0"/>
              <a:t>: Senior management approves the sustainability measure, followed by transparent communication with affected communities about its impacts.</a:t>
            </a:r>
          </a:p>
          <a:p>
            <a:r>
              <a:rPr lang="en-GB" b="1" dirty="0"/>
              <a:t>Public Sharing &amp; Trust Building</a:t>
            </a:r>
            <a:r>
              <a:rPr lang="en-GB" dirty="0"/>
              <a:t>: The measure and its development process are shared publicly to foster trust, accountability, and promote best practices.</a:t>
            </a:r>
          </a:p>
          <a:p>
            <a:r>
              <a:rPr lang="en-GB" b="1" dirty="0"/>
              <a:t>Reflection &amp; Documentation</a:t>
            </a:r>
            <a:r>
              <a:rPr lang="en-GB" dirty="0"/>
              <a:t>: Lessons learned are reviewed and all actions are recorded in the Environmental Justice Template for future reference.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D1F448-A954-E09E-E70D-37FA3E874E32}"/>
                  </a:ext>
                </a:extLst>
              </p14:cNvPr>
              <p14:cNvContentPartPr/>
              <p14:nvPr/>
            </p14:nvContentPartPr>
            <p14:xfrm rot="-7474630">
              <a:off x="1614208" y="3023253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D1F448-A954-E09E-E70D-37FA3E874E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1577848" y="2986893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6CD0-0922-82AC-8E56-AE24A7A58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3269-6831-BC6D-7DA4-0FF41533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Monitor &amp; Review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EA60092-4AA4-3398-23E8-707F89CF4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180" y="1610404"/>
            <a:ext cx="4572662" cy="4471795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933F365-E81E-30CF-D063-717E4A908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441" y="2237318"/>
            <a:ext cx="5623560" cy="4620682"/>
          </a:xfrm>
        </p:spPr>
        <p:txBody>
          <a:bodyPr>
            <a:normAutofit/>
          </a:bodyPr>
          <a:lstStyle/>
          <a:p>
            <a:r>
              <a:rPr lang="en-GB" b="1" dirty="0"/>
              <a:t>Ensures Ongoing Effectiveness</a:t>
            </a:r>
            <a:r>
              <a:rPr lang="en-GB" dirty="0"/>
              <a:t>: Continuously evaluates the relevance and impact of sustainability measures.</a:t>
            </a:r>
          </a:p>
          <a:p>
            <a:r>
              <a:rPr lang="en-GB" b="1" dirty="0"/>
              <a:t>Adapts to Change</a:t>
            </a:r>
            <a:r>
              <a:rPr lang="en-GB" dirty="0"/>
              <a:t>: Monitors evolving environmental and social impacts over time.</a:t>
            </a:r>
          </a:p>
          <a:p>
            <a:r>
              <a:rPr lang="en-GB" b="1" dirty="0"/>
              <a:t>Promotes Continuous Improvement</a:t>
            </a:r>
            <a:r>
              <a:rPr lang="en-GB" dirty="0"/>
              <a:t>: Emphasizes that monitoring is an ongoing process, not a final step.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D45D9FC-C497-5BA7-5752-6360172AC6A5}"/>
                  </a:ext>
                </a:extLst>
              </p14:cNvPr>
              <p14:cNvContentPartPr/>
              <p14:nvPr/>
            </p14:nvContentPartPr>
            <p14:xfrm rot="-7474630">
              <a:off x="2114231" y="2441282"/>
              <a:ext cx="1044008" cy="104435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D45D9FC-C497-5BA7-5752-6360172AC6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-7474630">
                <a:off x="2077871" y="2404922"/>
                <a:ext cx="1116729" cy="11170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18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146C6-A385-13DD-7FCD-E8239CE1F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Add a footer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2CE31-A897-2842-EBAA-AB3B35D1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5DCED-F0B1-A3EE-1A48-DF9725E7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846F8-56D6-49F8-86D3-1438CCC8496A}" type="datetime1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2676A-AC19-F622-46C8-8F82391C503A}"/>
              </a:ext>
            </a:extLst>
          </p:cNvPr>
          <p:cNvSpPr/>
          <p:nvPr/>
        </p:nvSpPr>
        <p:spPr>
          <a:xfrm>
            <a:off x="0" y="0"/>
            <a:ext cx="4483510" cy="6858000"/>
          </a:xfrm>
          <a:prstGeom prst="rect">
            <a:avLst/>
          </a:prstGeom>
          <a:solidFill>
            <a:srgbClr val="1544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267281-8083-0382-C0DE-72BA350FDFAE}"/>
              </a:ext>
            </a:extLst>
          </p:cNvPr>
          <p:cNvSpPr txBox="1">
            <a:spLocks/>
          </p:cNvSpPr>
          <p:nvPr/>
        </p:nvSpPr>
        <p:spPr>
          <a:xfrm>
            <a:off x="0" y="2346045"/>
            <a:ext cx="4659682" cy="23876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DBD6C6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Over to you…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DBD6C6"/>
              </a:solidFill>
              <a:effectLst/>
              <a:uLnTx/>
              <a:uFillTx/>
              <a:latin typeface="Montserrat SemiBold" pitchFamily="2" charset="0"/>
              <a:ea typeface="+mj-ea"/>
              <a:cs typeface="+mj-cs"/>
            </a:endParaRPr>
          </a:p>
        </p:txBody>
      </p:sp>
      <p:pic>
        <p:nvPicPr>
          <p:cNvPr id="15" name="Picture 14" descr="Inclusive_Environments_PPT_Slide_Format.png">
            <a:extLst>
              <a:ext uri="{FF2B5EF4-FFF2-40B4-BE49-F238E27FC236}">
                <a16:creationId xmlns:a16="http://schemas.microsoft.com/office/drawing/2014/main" id="{803B871D-96FB-719F-1772-73441E4A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7" t="54447" r="356" b="-1477"/>
          <a:stretch>
            <a:fillRect/>
          </a:stretch>
        </p:blipFill>
        <p:spPr>
          <a:xfrm>
            <a:off x="4483510" y="3632548"/>
            <a:ext cx="7708490" cy="32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BC013-A522-A59A-CB08-D42C2A51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Over to you…</a:t>
            </a:r>
            <a:endParaRPr lang="en-GB" sz="9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8E26CE-9F1C-8700-9B35-44E8F88B0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7EE477AE-2EB5-AE21-892A-3194457E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">
        <p:fade/>
      </p:transition>
    </mc:Choice>
    <mc:Fallback xmlns="">
      <p:transition spd="med" advTm="28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F07B-882E-0F85-5010-4571B371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05" y="536746"/>
            <a:ext cx="9371949" cy="1183566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GREEN STREETS FOR ALL HYPOTHETICAL SCENARIO</a:t>
            </a:r>
            <a:endParaRPr lang="en-GB" sz="48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37D894D-83C0-9D76-4443-18A13137C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r="1" b="5980"/>
          <a:stretch>
            <a:fillRect/>
          </a:stretch>
        </p:blipFill>
        <p:spPr>
          <a:xfrm>
            <a:off x="1410026" y="1841422"/>
            <a:ext cx="9371948" cy="4620682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EE542-5BB7-A1F0-24A0-1DC8CD4D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FC40D-F4E9-FE55-EA2C-43233B48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F43B-CF82-2433-5C40-C8FE18DD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9" y="276087"/>
            <a:ext cx="9371949" cy="1183566"/>
          </a:xfrm>
        </p:spPr>
        <p:txBody>
          <a:bodyPr anchor="ctr"/>
          <a:lstStyle/>
          <a:p>
            <a:r>
              <a:rPr lang="en-GB" b="1" dirty="0"/>
              <a:t>Hypothetical Scenario 1: Green Streets for All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A9B080-5F05-A0D0-F258-7BA88307F106}"/>
              </a:ext>
            </a:extLst>
          </p:cNvPr>
          <p:cNvSpPr txBox="1">
            <a:spLocks/>
          </p:cNvSpPr>
          <p:nvPr/>
        </p:nvSpPr>
        <p:spPr>
          <a:xfrm>
            <a:off x="453403" y="-190257"/>
            <a:ext cx="1032857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344F3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344F3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D8A22E-2B60-9FCD-D8CB-415AA2C751DB}"/>
              </a:ext>
            </a:extLst>
          </p:cNvPr>
          <p:cNvSpPr/>
          <p:nvPr/>
        </p:nvSpPr>
        <p:spPr>
          <a:xfrm>
            <a:off x="453403" y="1459653"/>
            <a:ext cx="11277680" cy="5219378"/>
          </a:xfrm>
          <a:prstGeom prst="rect">
            <a:avLst/>
          </a:prstGeom>
          <a:ln>
            <a:solidFill>
              <a:srgbClr val="344F3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local council of a mid-sized town is planning to implement a “Green Streets” initiative. The project involves converting several car-dominated streets into pedestrian-friendly green corridors with trees, seating, bike lanes, and community gardens. The goal is to reduce air pollution, encourage active travel, and improve public health.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proposed streets run through a diverse, low-income neighbourhood with a high proportion of elderly residents, disabled individuals, and ethnic minority communities. </a:t>
            </a:r>
          </a:p>
        </p:txBody>
      </p:sp>
    </p:spTree>
    <p:extLst>
      <p:ext uri="{BB962C8B-B14F-4D97-AF65-F5344CB8AC3E}">
        <p14:creationId xmlns:p14="http://schemas.microsoft.com/office/powerpoint/2010/main" val="4416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63893-4D4A-62BE-0A93-08FC265D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BA11-EDA7-BC9D-CB87-936A219C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9" y="276087"/>
            <a:ext cx="9371949" cy="1183566"/>
          </a:xfrm>
        </p:spPr>
        <p:txBody>
          <a:bodyPr anchor="ctr"/>
          <a:lstStyle/>
          <a:p>
            <a:r>
              <a:rPr lang="en-GB" b="1" dirty="0"/>
              <a:t>Hypothetical Scenario 1: Green Streets for All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3A30392-2AA9-045D-E125-8101A276FE56}"/>
              </a:ext>
            </a:extLst>
          </p:cNvPr>
          <p:cNvSpPr txBox="1">
            <a:spLocks/>
          </p:cNvSpPr>
          <p:nvPr/>
        </p:nvSpPr>
        <p:spPr>
          <a:xfrm>
            <a:off x="453403" y="-190257"/>
            <a:ext cx="1032857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344F3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344F3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B65AC6-938E-4B7F-1CE2-4A7750D47B91}"/>
              </a:ext>
            </a:extLst>
          </p:cNvPr>
          <p:cNvSpPr/>
          <p:nvPr/>
        </p:nvSpPr>
        <p:spPr>
          <a:xfrm>
            <a:off x="692579" y="1488538"/>
            <a:ext cx="7129397" cy="4886979"/>
          </a:xfrm>
          <a:prstGeom prst="rect">
            <a:avLst/>
          </a:prstGeom>
          <a:ln>
            <a:solidFill>
              <a:srgbClr val="344F3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local council of a mid-sized town is planning to implement a “Green Streets” initiative. The project involves converting several car-dominated streets into pedestrian-friendly green corridors with trees, seating, bike lanes, and community gardens. The goal is to reduce air pollution, encourage active travel, and improve public health.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proposed streets run through a diverse, low-income neighbourhood with a high proportion of elderly residents, disabled individuals, and ethnic minority communities.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475093-9D8C-9E06-3DCA-D794EFB0FFEF}"/>
              </a:ext>
            </a:extLst>
          </p:cNvPr>
          <p:cNvSpPr/>
          <p:nvPr/>
        </p:nvSpPr>
        <p:spPr>
          <a:xfrm>
            <a:off x="8093144" y="1648192"/>
            <a:ext cx="394276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HINT: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Concerns have been raised about: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Reduced car access for those with mobility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Gentrification and rising rents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Lack of consultation with local residents</a:t>
            </a: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E04364F6-073C-76B9-5B41-D130716D9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9931" y="237213"/>
            <a:ext cx="1222440" cy="12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8E315-50CC-EC4C-1F66-544B7F6A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EEC2-8201-432E-E518-28B7E534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24" y="518458"/>
            <a:ext cx="10285151" cy="1183566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RESILIENT RIVERSIDE HYPOTHETICAL SCENARIO</a:t>
            </a:r>
            <a:endParaRPr lang="en-GB" sz="48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534279D-72A6-01CE-FF3A-DAB9B9A33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5979"/>
          <a:stretch/>
        </p:blipFill>
        <p:spPr>
          <a:xfrm>
            <a:off x="1410026" y="1841422"/>
            <a:ext cx="9371948" cy="4620682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39C94-E5F8-1F95-11D6-77EF594A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DA3D4-CC3C-3CFC-F220-23B02409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5268-817D-B767-BF41-6D8197CF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9" y="276087"/>
            <a:ext cx="9371949" cy="1183566"/>
          </a:xfrm>
        </p:spPr>
        <p:txBody>
          <a:bodyPr anchor="ctr"/>
          <a:lstStyle/>
          <a:p>
            <a:r>
              <a:rPr lang="en-GB" b="1" dirty="0"/>
              <a:t>Hypothetical Scenario 2: Resilient Riverside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B0A642A-B06A-B3A8-D708-D082AA8D6C5E}"/>
              </a:ext>
            </a:extLst>
          </p:cNvPr>
          <p:cNvSpPr txBox="1">
            <a:spLocks/>
          </p:cNvSpPr>
          <p:nvPr/>
        </p:nvSpPr>
        <p:spPr>
          <a:xfrm>
            <a:off x="453403" y="-190257"/>
            <a:ext cx="1032857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344F3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344F3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AB0B06-69BE-B26C-EF83-24CFE5B8655B}"/>
              </a:ext>
            </a:extLst>
          </p:cNvPr>
          <p:cNvSpPr/>
          <p:nvPr/>
        </p:nvSpPr>
        <p:spPr>
          <a:xfrm>
            <a:off x="453403" y="1459653"/>
            <a:ext cx="10931992" cy="4454040"/>
          </a:xfrm>
          <a:prstGeom prst="rect">
            <a:avLst/>
          </a:prstGeom>
          <a:ln>
            <a:solidFill>
              <a:srgbClr val="344F3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city council is launching the “Resilient Riverside” project to address increasing flood risks along a river that runs through a densely populated urban area. The plan includes constructing new flood barriers, creating green buffer zones, relocating some homes and businesses from high-risk zones.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area includes: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large population of low-income renters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Several small, family-run businesses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long-established immigrant community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public housing estate with limited mobility access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7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7F6C-7C28-A93C-3623-04364656B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6301-F707-29FC-A1EF-3A68AE69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9" y="276087"/>
            <a:ext cx="9371949" cy="1183566"/>
          </a:xfrm>
        </p:spPr>
        <p:txBody>
          <a:bodyPr anchor="ctr"/>
          <a:lstStyle/>
          <a:p>
            <a:r>
              <a:rPr lang="en-GB" b="1" dirty="0"/>
              <a:t>Hypothetical Scenario 2: Resilient Riverside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590AA6E-24B6-9285-2634-EA93B788FC13}"/>
              </a:ext>
            </a:extLst>
          </p:cNvPr>
          <p:cNvSpPr txBox="1">
            <a:spLocks/>
          </p:cNvSpPr>
          <p:nvPr/>
        </p:nvSpPr>
        <p:spPr>
          <a:xfrm>
            <a:off x="453403" y="-190257"/>
            <a:ext cx="1032857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344F3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344F35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6E233-E6FB-8BE8-B5A8-4E060519D27D}"/>
              </a:ext>
            </a:extLst>
          </p:cNvPr>
          <p:cNvSpPr/>
          <p:nvPr/>
        </p:nvSpPr>
        <p:spPr>
          <a:xfrm>
            <a:off x="692579" y="1488538"/>
            <a:ext cx="7129397" cy="5229637"/>
          </a:xfrm>
          <a:prstGeom prst="rect">
            <a:avLst/>
          </a:prstGeom>
          <a:ln>
            <a:solidFill>
              <a:srgbClr val="344F3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city council is launching the “Resilient Riverside” project to address increasing flood risks along a river that runs through a densely populated urban area. The plan includes constructing new flood barriers, creating green buffer zones, relocating some homes and businesses from high-risk zones.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area includes: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large population of low-income renters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Several small, family-run businesses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long-established immigrant community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public housing estate with limited mobility access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DC6366-67CE-9BAF-9F27-7037294183BB}"/>
              </a:ext>
            </a:extLst>
          </p:cNvPr>
          <p:cNvSpPr/>
          <p:nvPr/>
        </p:nvSpPr>
        <p:spPr>
          <a:xfrm>
            <a:off x="7997610" y="1065823"/>
            <a:ext cx="3942767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HINT: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Concerns raised include: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Displacement without adequate compensation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Loss of cultural and community spaces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Lack of accessible information about the project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Fear of “green gentrification” pricing out current residents</a:t>
            </a: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2D71692D-4230-F6AE-C0AC-8FD36F872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1975" y="18484"/>
            <a:ext cx="1222440" cy="12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2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9F2C-E188-4A0D-A72B-A576052A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63750"/>
            <a:ext cx="9371949" cy="1183566"/>
          </a:xfrm>
        </p:spPr>
        <p:txBody>
          <a:bodyPr anchor="b">
            <a:normAutofit/>
          </a:bodyPr>
          <a:lstStyle/>
          <a:p>
            <a:pPr algn="ctr"/>
            <a:r>
              <a:rPr lang="en-GB" sz="6000" b="1" dirty="0">
                <a:solidFill>
                  <a:srgbClr val="154406"/>
                </a:solidFill>
              </a:rPr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9381A-F6BD-4858-875F-B86099402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244" y="1581785"/>
            <a:ext cx="8742980" cy="4620682"/>
          </a:xfrm>
          <a:solidFill>
            <a:srgbClr val="154406"/>
          </a:solidFill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400" dirty="0">
                <a:solidFill>
                  <a:srgbClr val="DBD6C6"/>
                </a:solidFill>
              </a:rPr>
              <a:t>The Inclusive Environments Framework and Environmental </a:t>
            </a:r>
            <a:r>
              <a:rPr lang="en-GB" sz="4400">
                <a:solidFill>
                  <a:srgbClr val="DBD6C6"/>
                </a:solidFill>
              </a:rPr>
              <a:t>Justice Cycle </a:t>
            </a:r>
            <a:r>
              <a:rPr lang="en-GB" sz="4400" dirty="0">
                <a:solidFill>
                  <a:srgbClr val="DBD6C6"/>
                </a:solidFill>
              </a:rPr>
              <a:t>in practice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400" dirty="0">
                <a:solidFill>
                  <a:srgbClr val="DBD6C6"/>
                </a:solidFill>
              </a:rPr>
              <a:t>Sharing of Inclusive Environments Framework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4400" dirty="0">
                <a:solidFill>
                  <a:srgbClr val="DBD6C6"/>
                </a:solidFill>
              </a:rPr>
              <a:t>Case studies</a:t>
            </a:r>
          </a:p>
        </p:txBody>
      </p:sp>
      <p:pic>
        <p:nvPicPr>
          <p:cNvPr id="6" name="Graphic 5" descr="Dance steps">
            <a:extLst>
              <a:ext uri="{FF2B5EF4-FFF2-40B4-BE49-F238E27FC236}">
                <a16:creationId xmlns:a16="http://schemas.microsoft.com/office/drawing/2014/main" id="{F190F31B-DF5C-8943-872E-1FAA7896A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1936" y="2836506"/>
            <a:ext cx="2020077" cy="2020077"/>
          </a:xfrm>
          <a:prstGeom prst="rect">
            <a:avLst/>
          </a:prstGeom>
        </p:spPr>
      </p:pic>
      <p:pic>
        <p:nvPicPr>
          <p:cNvPr id="4" name="Picture 3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33E2CD92-7094-5E05-68E3-E3A00332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6C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65928-AEAC-5510-10D6-5CB9C6DE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2CA830-6FD0-F44D-A05D-146552442B0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4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93B495-2E85-EC1E-A5FB-034E9D09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1" y="2162556"/>
            <a:ext cx="5076483" cy="253288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DBD6C6"/>
                </a:solidFill>
              </a:rPr>
              <a:t>G</a:t>
            </a:r>
            <a:r>
              <a:rPr lang="en-GB" sz="3600" b="1" dirty="0">
                <a:solidFill>
                  <a:srgbClr val="DBD6C6"/>
                </a:solidFill>
              </a:rPr>
              <a:t>et in touch: chantal.davies@chester.ac.uk</a:t>
            </a:r>
          </a:p>
        </p:txBody>
      </p:sp>
      <p:pic>
        <p:nvPicPr>
          <p:cNvPr id="6" name="Graphic 5" descr="Signpost">
            <a:extLst>
              <a:ext uri="{FF2B5EF4-FFF2-40B4-BE49-F238E27FC236}">
                <a16:creationId xmlns:a16="http://schemas.microsoft.com/office/drawing/2014/main" id="{3150D216-7952-F447-B569-51C98FFE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7537" y="2218166"/>
            <a:ext cx="2477278" cy="2477278"/>
          </a:xfrm>
          <a:prstGeom prst="rect">
            <a:avLst/>
          </a:prstGeom>
        </p:spPr>
      </p:pic>
      <p:pic>
        <p:nvPicPr>
          <p:cNvPr id="2" name="Picture 1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FC30FB64-420D-B6E8-37B1-E26A91237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1BF50B1E-F34D-44EB-B23A-7EFE321E5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82D51-5EB2-9A09-E24C-776CD73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0" y="276087"/>
            <a:ext cx="9371949" cy="1183566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154406"/>
                </a:solidFill>
              </a:rPr>
              <a:t>Useful links and contact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F2CEB-6777-4F4E-99D4-808BCB6C6448}"/>
              </a:ext>
            </a:extLst>
          </p:cNvPr>
          <p:cNvSpPr/>
          <p:nvPr/>
        </p:nvSpPr>
        <p:spPr>
          <a:xfrm>
            <a:off x="755740" y="1663092"/>
            <a:ext cx="9945858" cy="4620682"/>
          </a:xfrm>
          <a:prstGeom prst="rect">
            <a:avLst/>
          </a:prstGeom>
          <a:solidFill>
            <a:srgbClr val="154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E8A5-26AE-E309-ABB4-D0C72B22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695" y="1961231"/>
            <a:ext cx="9371948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Inclusive Environments Website</a:t>
            </a:r>
            <a:endParaRPr lang="en-GB" sz="3600" dirty="0">
              <a:solidFill>
                <a:schemeClr val="bg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 and Inclusive Growth Commission</a:t>
            </a:r>
            <a:endParaRPr lang="en-GB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Local Voices Framework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Professor Chantal Davies (</a:t>
            </a:r>
            <a:r>
              <a:rPr lang="en-GB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Chantal.davies@chester.ac.uk</a:t>
            </a:r>
            <a:r>
              <a:rPr lang="en-GB" sz="2800" dirty="0">
                <a:solidFill>
                  <a:schemeClr val="bg1"/>
                </a:solidFill>
              </a:rPr>
              <a:t>)</a:t>
            </a:r>
          </a:p>
          <a:p>
            <a:r>
              <a:rPr lang="en-GB" sz="2800" dirty="0">
                <a:solidFill>
                  <a:schemeClr val="bg1"/>
                </a:solidFill>
              </a:rPr>
              <a:t>Dr Eghosa Ekhator (</a:t>
            </a:r>
            <a:r>
              <a:rPr lang="en-GB" sz="2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E.Ekhator@derby.ac.uk</a:t>
            </a:r>
            <a:r>
              <a:rPr lang="en-GB" sz="2800" dirty="0">
                <a:solidFill>
                  <a:schemeClr val="bg1"/>
                </a:solidFill>
              </a:rPr>
              <a:t>)</a:t>
            </a:r>
          </a:p>
          <a:p>
            <a:r>
              <a:rPr lang="en-GB" sz="2800" dirty="0">
                <a:solidFill>
                  <a:schemeClr val="bg1"/>
                </a:solidFill>
              </a:rPr>
              <a:t>Dr Kim Ross (</a:t>
            </a:r>
            <a:r>
              <a:rPr lang="en-GB" sz="2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kim.ross@chester.ac.uk</a:t>
            </a:r>
            <a:r>
              <a:rPr lang="en-GB" sz="2800" dirty="0">
                <a:solidFill>
                  <a:schemeClr val="bg1"/>
                </a:solidFill>
              </a:rPr>
              <a:t>)</a:t>
            </a:r>
          </a:p>
          <a:p>
            <a:r>
              <a:rPr lang="en-GB" sz="2800" dirty="0">
                <a:solidFill>
                  <a:schemeClr val="bg1"/>
                </a:solidFill>
              </a:rPr>
              <a:t>Dr Holly White (h.white@chester.ac.uk)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DA54-B81B-62B6-D2D2-58DD2B2C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>
            <a:normAutofit/>
          </a:bodyPr>
          <a:lstStyle/>
          <a:p>
            <a:r>
              <a:rPr lang="en-US" dirty="0"/>
              <a:t>From Sustainable Development to the SDGs: a brief history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56ACCD-A02A-61E3-CD65-70C637D9D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80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B733-3C93-15AF-5D84-6B58BAFA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dirty="0"/>
              <a:t>Evolution of Sustainable Development and Global Milestones</a:t>
            </a:r>
          </a:p>
        </p:txBody>
      </p:sp>
      <p:pic>
        <p:nvPicPr>
          <p:cNvPr id="5" name="Content Placeholder 4" descr="Satellite view of Earth">
            <a:extLst>
              <a:ext uri="{FF2B5EF4-FFF2-40B4-BE49-F238E27FC236}">
                <a16:creationId xmlns:a16="http://schemas.microsoft.com/office/drawing/2014/main" id="{88CB3A4B-937D-4B0F-A269-CC36B5A9F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12586"/>
          <a:stretch/>
        </p:blipFill>
        <p:spPr>
          <a:xfrm>
            <a:off x="1409700" y="1556281"/>
            <a:ext cx="4610099" cy="4620682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12124-1BA4-E75D-4006-D9D07EDF28E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72203" y="1313910"/>
            <a:ext cx="5241275" cy="4620682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400" b="1" dirty="0"/>
              <a:t>Origins and Definition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400" dirty="0"/>
              <a:t>The Brundtland Report (1987) defined sustainable development focusing on present and future needs balance.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400" b="1" dirty="0"/>
              <a:t>Key International Summits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400" dirty="0"/>
              <a:t>Earth Summit (1992) introduced biodiversity and climate change conventions embedding sustainability globally.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400" b="1" dirty="0"/>
              <a:t>Sustainable Development Goals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400" dirty="0"/>
              <a:t>SDGs adopted in 2015 consolidated goals addressing prosperity, people, and planet for global commitment.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F64D537A-E5DC-EBB9-FA27-6A9CE9C4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D84031F-D6BF-4677-B12E-7D8B88BA70F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AE6D87C2-DC23-F2BF-40E9-E62E7A99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33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F8F0-D793-D059-EB71-DE6A62BD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dirty="0"/>
              <a:t>Sustainable Development and Equality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42B9056-3583-AC9E-8755-03FC0D9CD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17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FD9D4-8466-1CB6-DBF3-C20BDD67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372715"/>
            <a:ext cx="9371949" cy="1183566"/>
          </a:xfrm>
        </p:spPr>
        <p:txBody>
          <a:bodyPr anchor="b">
            <a:noAutofit/>
          </a:bodyPr>
          <a:lstStyle/>
          <a:p>
            <a:r>
              <a:rPr lang="en-US" sz="4800" dirty="0"/>
              <a:t>Linking Environmental Justice, Inequality, and Sustainability</a:t>
            </a:r>
          </a:p>
        </p:txBody>
      </p:sp>
      <p:pic>
        <p:nvPicPr>
          <p:cNvPr id="5" name="Content Placeholder 4" descr="Hand holding plant">
            <a:extLst>
              <a:ext uri="{FF2B5EF4-FFF2-40B4-BE49-F238E27FC236}">
                <a16:creationId xmlns:a16="http://schemas.microsoft.com/office/drawing/2014/main" id="{61B9487F-E9B1-43E5-A7F8-7805113A72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r="16710"/>
          <a:stretch/>
        </p:blipFill>
        <p:spPr>
          <a:xfrm>
            <a:off x="1409700" y="1556281"/>
            <a:ext cx="4610099" cy="4620682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18F3C-12C2-B579-C5DB-C6A8756ADD9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72200" y="1556281"/>
            <a:ext cx="5781101" cy="4620682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Environmental Justice and </a:t>
            </a:r>
            <a:r>
              <a:rPr lang="en-US" sz="2000" b="1" dirty="0" err="1"/>
              <a:t>Marginalised</a:t>
            </a:r>
            <a:r>
              <a:rPr lang="en-US" sz="2000" b="1" dirty="0"/>
              <a:t> Communities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dirty="0"/>
              <a:t>Environmental justice ensures policies do not unfairly burden </a:t>
            </a:r>
            <a:r>
              <a:rPr lang="en-US" sz="2000" dirty="0" err="1"/>
              <a:t>marginalised</a:t>
            </a:r>
            <a:r>
              <a:rPr lang="en-US" sz="2000" dirty="0"/>
              <a:t> groups, promoting equity in benefits and responsibilities.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Inequality and Environmental Degradation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dirty="0"/>
              <a:t>Greater inequality links to more environmental harm, while equitable societies maintain better environmental quality.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Holistic Approach for Sustainability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000" dirty="0"/>
              <a:t>Sustainability requires integrating social, economic, and environmental goals to ensure inclusive and effective progress.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919A67D-51F6-BBF9-72C1-827CFF3E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DBCDC195-AEBB-E27B-5AC6-8131D13E4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530820" y="5227996"/>
            <a:ext cx="2111556" cy="21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DFC78-BB6B-A12B-80D3-231FD56C3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D76D-6EA3-66B5-AB71-202305E9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dirty="0"/>
              <a:t>What is environmental justice?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4BCCF7-1621-6216-E37F-18DE5B2D7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26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GB" sz="5400" dirty="0"/>
              <a:t>Defining Environmental Justice</a:t>
            </a:r>
          </a:p>
        </p:txBody>
      </p:sp>
      <p:pic>
        <p:nvPicPr>
          <p:cNvPr id="6" name="Picture Placeholder 5" descr="Smoke from factory">
            <a:extLst>
              <a:ext uri="{FF2B5EF4-FFF2-40B4-BE49-F238E27FC236}">
                <a16:creationId xmlns:a16="http://schemas.microsoft.com/office/drawing/2014/main" id="{EF1D0E1D-D95F-92F3-48A8-7C2436456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2"/>
          <a:stretch>
            <a:fillRect/>
          </a:stretch>
        </p:blipFill>
        <p:spPr>
          <a:xfrm>
            <a:off x="1409700" y="1556281"/>
            <a:ext cx="4610099" cy="4620682"/>
          </a:xfr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5593814" cy="4620682"/>
          </a:xfrm>
        </p:spPr>
        <p:txBody>
          <a:bodyPr>
            <a:noAutofit/>
          </a:bodyPr>
          <a:lstStyle/>
          <a:p>
            <a:r>
              <a:rPr lang="en-US" sz="2000" dirty="0"/>
              <a:t>Origins: Emerged from the US civil rights movement in the 1980s as a response to environmental inequalities and the disproportionate impacts on poor and minority ethnic communities, alongside exclusion from decision making (Schlosberg, 2007).</a:t>
            </a:r>
          </a:p>
          <a:p>
            <a:r>
              <a:rPr lang="en-US" sz="2000" dirty="0"/>
              <a:t>Core concepts (basic dual framework):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Distributive justice - equitable distribution of environmental risks and benefits (Martin et al., 2020).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Procedural justice - fair and meaningful participation in environmental decision making.</a:t>
            </a:r>
          </a:p>
          <a:p>
            <a:r>
              <a:rPr lang="en-US" sz="2000" dirty="0"/>
              <a:t>Extended framing: Often described as ‘three concepts of justice’ - distributive, procedural, and recognition (Walker, 2012).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83BD0157-B0D4-DBA5-51AC-4BFF25C7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D84031F-D6BF-4677-B12E-7D8B88BA70F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2CC54AA9-A8E0-0E34-6D71-A955B050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5AABAA-4BDF-4446-BCC1-2C0FCB567D0E}" type="datetime1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13/03/2026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A0865C61-5D91-B396-4DBA-628357F3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Add a footer</a:t>
            </a:r>
          </a:p>
        </p:txBody>
      </p:sp>
      <p:pic>
        <p:nvPicPr>
          <p:cNvPr id="7" name="Picture 6" descr="A green leaves on a transparent background&#10;&#10;AI-generated content may be incorrect.">
            <a:extLst>
              <a:ext uri="{FF2B5EF4-FFF2-40B4-BE49-F238E27FC236}">
                <a16:creationId xmlns:a16="http://schemas.microsoft.com/office/drawing/2014/main" id="{35A93919-4113-90D7-CB9A-FE830CD4A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955">
            <a:off x="10409634" y="5217812"/>
            <a:ext cx="2111556" cy="2111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Custom 1">
      <a:dk1>
        <a:srgbClr val="261F17"/>
      </a:dk1>
      <a:lt1>
        <a:srgbClr val="F2F2F2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275_TF03098889" id="{B3734755-A021-458A-A8F6-F6986161A830}" vid="{23DB80E9-0F0D-4FFA-88C9-84FBDCB4C26D}"/>
    </a:ext>
  </a:extLst>
</a:theme>
</file>

<file path=ppt/theme/theme2.xml><?xml version="1.0" encoding="utf-8"?>
<a:theme xmlns:a="http://schemas.openxmlformats.org/drawingml/2006/main" name="1_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275_TF03098889" id="{B3734755-A021-458A-A8F6-F6986161A830}" vid="{23DB80E9-0F0D-4FFA-88C9-84FBDCB4C26D}"/>
    </a:ext>
  </a:extLst>
</a:theme>
</file>

<file path=ppt/theme/theme3.xml><?xml version="1.0" encoding="utf-8"?>
<a:theme xmlns:a="http://schemas.openxmlformats.org/drawingml/2006/main" name="2_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275_TF03098889" id="{B3734755-A021-458A-A8F6-F6986161A830}" vid="{23DB80E9-0F0D-4FFA-88C9-84FBDCB4C2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2012</Words>
  <Application>Microsoft Office PowerPoint</Application>
  <PresentationFormat>Widescreen</PresentationFormat>
  <Paragraphs>206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Aptos</vt:lpstr>
      <vt:lpstr>Arial</vt:lpstr>
      <vt:lpstr>Corbel</vt:lpstr>
      <vt:lpstr>Montserrat SemiBold</vt:lpstr>
      <vt:lpstr>Roboto</vt:lpstr>
      <vt:lpstr>Roboto Light</vt:lpstr>
      <vt:lpstr>Wingdings</vt:lpstr>
      <vt:lpstr>Ecology 16x9</vt:lpstr>
      <vt:lpstr>1_Ecology 16x9</vt:lpstr>
      <vt:lpstr>2_Ecology 16x9</vt:lpstr>
      <vt:lpstr>PowerPoint Presentation</vt:lpstr>
      <vt:lpstr>Exploring the concepts</vt:lpstr>
      <vt:lpstr>Over to you…</vt:lpstr>
      <vt:lpstr>From Sustainable Development to the SDGs: a brief history</vt:lpstr>
      <vt:lpstr>Evolution of Sustainable Development and Global Milestones</vt:lpstr>
      <vt:lpstr>Sustainable Development and Equality</vt:lpstr>
      <vt:lpstr>Linking Environmental Justice, Inequality, and Sustainability</vt:lpstr>
      <vt:lpstr>What is environmental justice?</vt:lpstr>
      <vt:lpstr>Defining Environmental Justice</vt:lpstr>
      <vt:lpstr>Examples of environmental inequalities in the UK</vt:lpstr>
      <vt:lpstr>Introducing the Inclusive Environments Research and Framework</vt:lpstr>
      <vt:lpstr>INCLUSIVE ENVIRONMENTS: THE RESEARCH</vt:lpstr>
      <vt:lpstr>RESEARCH FINDINGS</vt:lpstr>
      <vt:lpstr>Inclusive Environments: core recommendations</vt:lpstr>
      <vt:lpstr>Inclusive Environments Framework: overriding purpose</vt:lpstr>
      <vt:lpstr>Underpinned by Principles of Co-production (White &amp; Ross, 2023) </vt:lpstr>
      <vt:lpstr>THE INCLUSIVE ENVIRONMENTS WEBSITE</vt:lpstr>
      <vt:lpstr>Introducing the Inclusive Environments Framework and the Environmental Justice Cycle</vt:lpstr>
      <vt:lpstr>The Lived Experience Lead </vt:lpstr>
      <vt:lpstr>Educate &amp; Empower </vt:lpstr>
      <vt:lpstr>Explore </vt:lpstr>
      <vt:lpstr>Scoping </vt:lpstr>
      <vt:lpstr>Information Gathering </vt:lpstr>
      <vt:lpstr>Conversations </vt:lpstr>
      <vt:lpstr>Assess Impact </vt:lpstr>
      <vt:lpstr>Action Plan </vt:lpstr>
      <vt:lpstr>Publish &amp; Share </vt:lpstr>
      <vt:lpstr>Monitor &amp; Review </vt:lpstr>
      <vt:lpstr>PowerPoint Presentation</vt:lpstr>
      <vt:lpstr>GREEN STREETS FOR ALL HYPOTHETICAL SCENARIO</vt:lpstr>
      <vt:lpstr>Hypothetical Scenario 1: Green Streets for All</vt:lpstr>
      <vt:lpstr>Hypothetical Scenario 1: Green Streets for All</vt:lpstr>
      <vt:lpstr>RESILIENT RIVERSIDE HYPOTHETICAL SCENARIO</vt:lpstr>
      <vt:lpstr>Hypothetical Scenario 2: Resilient Riverside</vt:lpstr>
      <vt:lpstr>Hypothetical Scenario 2: Resilient Riverside</vt:lpstr>
      <vt:lpstr>What next?</vt:lpstr>
      <vt:lpstr>Get in touch: chantal.davies@chester.ac.uk</vt:lpstr>
      <vt:lpstr>Useful links and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Chantal Davies</dc:creator>
  <cp:lastModifiedBy>Chantal Davies</cp:lastModifiedBy>
  <cp:revision>1</cp:revision>
  <dcterms:created xsi:type="dcterms:W3CDTF">2026-03-13T09:34:34Z</dcterms:created>
  <dcterms:modified xsi:type="dcterms:W3CDTF">2026-03-13T09:36:09Z</dcterms:modified>
</cp:coreProperties>
</file>